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274" r:id="rId3"/>
    <p:sldId id="272" r:id="rId4"/>
    <p:sldId id="259" r:id="rId5"/>
    <p:sldId id="265" r:id="rId6"/>
    <p:sldId id="286" r:id="rId7"/>
    <p:sldId id="264" r:id="rId8"/>
    <p:sldId id="279" r:id="rId9"/>
    <p:sldId id="280" r:id="rId10"/>
    <p:sldId id="283" r:id="rId11"/>
    <p:sldId id="282" r:id="rId12"/>
    <p:sldId id="284" r:id="rId13"/>
    <p:sldId id="281" r:id="rId14"/>
    <p:sldId id="285" r:id="rId15"/>
    <p:sldId id="275" r:id="rId16"/>
    <p:sldId id="291" r:id="rId17"/>
    <p:sldId id="290" r:id="rId18"/>
    <p:sldId id="287" r:id="rId19"/>
    <p:sldId id="271" r:id="rId20"/>
    <p:sldId id="288" r:id="rId21"/>
    <p:sldId id="289" r:id="rId22"/>
    <p:sldId id="294" r:id="rId23"/>
    <p:sldId id="295" r:id="rId24"/>
    <p:sldId id="292" r:id="rId25"/>
    <p:sldId id="293" r:id="rId26"/>
    <p:sldId id="276" r:id="rId27"/>
    <p:sldId id="273" r:id="rId28"/>
    <p:sldId id="297" r:id="rId29"/>
    <p:sldId id="263" r:id="rId30"/>
    <p:sldId id="296" r:id="rId31"/>
    <p:sldId id="298" r:id="rId32"/>
    <p:sldId id="269" r:id="rId33"/>
    <p:sldId id="278" r:id="rId34"/>
    <p:sldId id="267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utura Std Book" panose="020B0502020204020303" pitchFamily="34" charset="0"/>
      <p:regular r:id="rId41"/>
      <p:bold r:id="rId42"/>
      <p:italic r:id="rId43"/>
      <p:boldItalic r:id="rId44"/>
    </p:embeddedFont>
    <p:embeddedFont>
      <p:font typeface="Futura Std Light" panose="020B0402020204020303" pitchFamily="34" charset="0"/>
      <p:regular r:id="rId45"/>
      <p:italic r:id="rId46"/>
    </p:embeddedFont>
    <p:embeddedFont>
      <p:font typeface="Futura Std Medium" panose="020B0502020204020303" pitchFamily="34" charset="0"/>
      <p:regular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Light" panose="02000000000000000000" pitchFamily="2" charset="0"/>
      <p:regular r:id="rId53"/>
      <p:italic r:id="rId5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E96"/>
    <a:srgbClr val="66A1BA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1" autoAdjust="0"/>
    <p:restoredTop sz="75911" autoAdjust="0"/>
  </p:normalViewPr>
  <p:slideViewPr>
    <p:cSldViewPr snapToGrid="0">
      <p:cViewPr varScale="1">
        <p:scale>
          <a:sx n="57" d="100"/>
          <a:sy n="57" d="100"/>
        </p:scale>
        <p:origin x="10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A6B722-544D-4863-BCF5-3180AEF536C1}" type="doc">
      <dgm:prSet loTypeId="urn:microsoft.com/office/officeart/2005/8/layout/pyramid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AT"/>
        </a:p>
      </dgm:t>
    </dgm:pt>
    <dgm:pt modelId="{DB6F9C5D-B119-4080-95DD-38318D2ADFD3}">
      <dgm:prSet phldrT="[Text]"/>
      <dgm:spPr/>
      <dgm:t>
        <a:bodyPr/>
        <a:lstStyle/>
        <a:p>
          <a:r>
            <a:rPr lang="de-AT" dirty="0"/>
            <a:t>MAP</a:t>
          </a:r>
        </a:p>
      </dgm:t>
    </dgm:pt>
    <dgm:pt modelId="{723ACE4B-A017-4A88-B20A-1759F5EBBFB0}" type="parTrans" cxnId="{AEA4FBE6-B4CD-4F72-8C83-B11F91871095}">
      <dgm:prSet/>
      <dgm:spPr/>
      <dgm:t>
        <a:bodyPr/>
        <a:lstStyle/>
        <a:p>
          <a:endParaRPr lang="de-AT"/>
        </a:p>
      </dgm:t>
    </dgm:pt>
    <dgm:pt modelId="{7A068972-336B-4C97-93A8-286BDDEF8EF5}" type="sibTrans" cxnId="{AEA4FBE6-B4CD-4F72-8C83-B11F91871095}">
      <dgm:prSet/>
      <dgm:spPr/>
      <dgm:t>
        <a:bodyPr/>
        <a:lstStyle/>
        <a:p>
          <a:endParaRPr lang="de-AT"/>
        </a:p>
      </dgm:t>
    </dgm:pt>
    <dgm:pt modelId="{16416A76-A602-4D49-A29A-C77B7C4BB984}">
      <dgm:prSet phldrT="[Text]"/>
      <dgm:spPr/>
      <dgm:t>
        <a:bodyPr/>
        <a:lstStyle/>
        <a:p>
          <a:r>
            <a:rPr lang="de-AT" dirty="0"/>
            <a:t>Website</a:t>
          </a:r>
        </a:p>
      </dgm:t>
    </dgm:pt>
    <dgm:pt modelId="{3BC45961-7DCA-4718-9BEF-0E8A5FDF7419}" type="parTrans" cxnId="{D253BD78-5487-4FA8-A60D-4F4B0B8C110B}">
      <dgm:prSet/>
      <dgm:spPr/>
      <dgm:t>
        <a:bodyPr/>
        <a:lstStyle/>
        <a:p>
          <a:endParaRPr lang="de-AT"/>
        </a:p>
      </dgm:t>
    </dgm:pt>
    <dgm:pt modelId="{75A23655-1971-4BB6-B7D2-A6EBBA4BC569}" type="sibTrans" cxnId="{D253BD78-5487-4FA8-A60D-4F4B0B8C110B}">
      <dgm:prSet/>
      <dgm:spPr/>
      <dgm:t>
        <a:bodyPr/>
        <a:lstStyle/>
        <a:p>
          <a:endParaRPr lang="de-AT"/>
        </a:p>
      </dgm:t>
    </dgm:pt>
    <dgm:pt modelId="{4934FD56-6305-4B7B-BEBE-70B52A26EED8}">
      <dgm:prSet phldrT="[Text]"/>
      <dgm:spPr/>
      <dgm:t>
        <a:bodyPr/>
        <a:lstStyle/>
        <a:p>
          <a:r>
            <a:rPr lang="de-AT" dirty="0"/>
            <a:t>Umfragen</a:t>
          </a:r>
        </a:p>
      </dgm:t>
    </dgm:pt>
    <dgm:pt modelId="{9B47F475-8252-4A81-90FA-7F1D4769D0D9}" type="parTrans" cxnId="{31046DC4-20AB-4D1B-8C46-BAE559374AB5}">
      <dgm:prSet/>
      <dgm:spPr/>
      <dgm:t>
        <a:bodyPr/>
        <a:lstStyle/>
        <a:p>
          <a:endParaRPr lang="de-AT"/>
        </a:p>
      </dgm:t>
    </dgm:pt>
    <dgm:pt modelId="{80C6F53F-7840-4962-8F14-1D86D6D01A6F}" type="sibTrans" cxnId="{31046DC4-20AB-4D1B-8C46-BAE559374AB5}">
      <dgm:prSet/>
      <dgm:spPr/>
      <dgm:t>
        <a:bodyPr/>
        <a:lstStyle/>
        <a:p>
          <a:endParaRPr lang="de-AT"/>
        </a:p>
      </dgm:t>
    </dgm:pt>
    <dgm:pt modelId="{DF5726F9-7978-49EA-A6CB-AA08FA065660}">
      <dgm:prSet phldrT="[Text]"/>
      <dgm:spPr/>
      <dgm:t>
        <a:bodyPr/>
        <a:lstStyle/>
        <a:p>
          <a:r>
            <a:rPr lang="de-AT" dirty="0"/>
            <a:t>Business Modell</a:t>
          </a:r>
        </a:p>
      </dgm:t>
    </dgm:pt>
    <dgm:pt modelId="{CFA9702C-FB08-47AC-8902-6B915ED0C605}" type="parTrans" cxnId="{81230DC2-4C39-43E2-8A44-38843B70E0EE}">
      <dgm:prSet/>
      <dgm:spPr/>
      <dgm:t>
        <a:bodyPr/>
        <a:lstStyle/>
        <a:p>
          <a:endParaRPr lang="de-AT"/>
        </a:p>
      </dgm:t>
    </dgm:pt>
    <dgm:pt modelId="{DB847F3F-2123-47F4-A708-9B6E8BDABE21}" type="sibTrans" cxnId="{81230DC2-4C39-43E2-8A44-38843B70E0EE}">
      <dgm:prSet/>
      <dgm:spPr/>
      <dgm:t>
        <a:bodyPr/>
        <a:lstStyle/>
        <a:p>
          <a:endParaRPr lang="de-AT"/>
        </a:p>
      </dgm:t>
    </dgm:pt>
    <dgm:pt modelId="{1BF2AA97-874C-4980-A488-2F2455920A5F}" type="pres">
      <dgm:prSet presAssocID="{B3A6B722-544D-4863-BCF5-3180AEF536C1}" presName="compositeShape" presStyleCnt="0">
        <dgm:presLayoutVars>
          <dgm:dir/>
          <dgm:resizeHandles/>
        </dgm:presLayoutVars>
      </dgm:prSet>
      <dgm:spPr/>
    </dgm:pt>
    <dgm:pt modelId="{386B3368-6F4B-416C-A025-4AD879E2A4DB}" type="pres">
      <dgm:prSet presAssocID="{B3A6B722-544D-4863-BCF5-3180AEF536C1}" presName="pyramid" presStyleLbl="node1" presStyleIdx="0" presStyleCnt="1"/>
      <dgm:spPr/>
    </dgm:pt>
    <dgm:pt modelId="{DC051BD6-08CC-4837-9C74-C403460A9845}" type="pres">
      <dgm:prSet presAssocID="{B3A6B722-544D-4863-BCF5-3180AEF536C1}" presName="theList" presStyleCnt="0"/>
      <dgm:spPr/>
    </dgm:pt>
    <dgm:pt modelId="{BF9572CC-5A13-4C3C-B602-61109435FC22}" type="pres">
      <dgm:prSet presAssocID="{DB6F9C5D-B119-4080-95DD-38318D2ADFD3}" presName="aNode" presStyleLbl="fgAcc1" presStyleIdx="0" presStyleCnt="4">
        <dgm:presLayoutVars>
          <dgm:bulletEnabled val="1"/>
        </dgm:presLayoutVars>
      </dgm:prSet>
      <dgm:spPr/>
    </dgm:pt>
    <dgm:pt modelId="{345F235F-8A81-4212-92C2-AE0AB7217F4A}" type="pres">
      <dgm:prSet presAssocID="{DB6F9C5D-B119-4080-95DD-38318D2ADFD3}" presName="aSpace" presStyleCnt="0"/>
      <dgm:spPr/>
    </dgm:pt>
    <dgm:pt modelId="{79FC3545-5505-4597-9BA8-CA72E35ED970}" type="pres">
      <dgm:prSet presAssocID="{16416A76-A602-4D49-A29A-C77B7C4BB984}" presName="aNode" presStyleLbl="fgAcc1" presStyleIdx="1" presStyleCnt="4">
        <dgm:presLayoutVars>
          <dgm:bulletEnabled val="1"/>
        </dgm:presLayoutVars>
      </dgm:prSet>
      <dgm:spPr/>
    </dgm:pt>
    <dgm:pt modelId="{C4D2EE31-DC4E-4CDA-83FF-DBD348BD22FE}" type="pres">
      <dgm:prSet presAssocID="{16416A76-A602-4D49-A29A-C77B7C4BB984}" presName="aSpace" presStyleCnt="0"/>
      <dgm:spPr/>
    </dgm:pt>
    <dgm:pt modelId="{33EDA977-0917-4169-AEF4-20CCD7D8BF0D}" type="pres">
      <dgm:prSet presAssocID="{4934FD56-6305-4B7B-BEBE-70B52A26EED8}" presName="aNode" presStyleLbl="fgAcc1" presStyleIdx="2" presStyleCnt="4">
        <dgm:presLayoutVars>
          <dgm:bulletEnabled val="1"/>
        </dgm:presLayoutVars>
      </dgm:prSet>
      <dgm:spPr/>
    </dgm:pt>
    <dgm:pt modelId="{0032AFB2-AE64-4D9C-9B04-A4E3390C7815}" type="pres">
      <dgm:prSet presAssocID="{4934FD56-6305-4B7B-BEBE-70B52A26EED8}" presName="aSpace" presStyleCnt="0"/>
      <dgm:spPr/>
    </dgm:pt>
    <dgm:pt modelId="{BC7D08EF-0C6E-40CB-9AE0-A80EB7DF06E6}" type="pres">
      <dgm:prSet presAssocID="{DF5726F9-7978-49EA-A6CB-AA08FA065660}" presName="aNode" presStyleLbl="fgAcc1" presStyleIdx="3" presStyleCnt="4">
        <dgm:presLayoutVars>
          <dgm:bulletEnabled val="1"/>
        </dgm:presLayoutVars>
      </dgm:prSet>
      <dgm:spPr/>
    </dgm:pt>
    <dgm:pt modelId="{57875266-EB12-4ADA-B70A-1D586729DD32}" type="pres">
      <dgm:prSet presAssocID="{DF5726F9-7978-49EA-A6CB-AA08FA065660}" presName="aSpace" presStyleCnt="0"/>
      <dgm:spPr/>
    </dgm:pt>
  </dgm:ptLst>
  <dgm:cxnLst>
    <dgm:cxn modelId="{E8300F34-7AEB-4EB8-9F98-FD6E0F9ED62F}" type="presOf" srcId="{B3A6B722-544D-4863-BCF5-3180AEF536C1}" destId="{1BF2AA97-874C-4980-A488-2F2455920A5F}" srcOrd="0" destOrd="0" presId="urn:microsoft.com/office/officeart/2005/8/layout/pyramid2"/>
    <dgm:cxn modelId="{D253BD78-5487-4FA8-A60D-4F4B0B8C110B}" srcId="{B3A6B722-544D-4863-BCF5-3180AEF536C1}" destId="{16416A76-A602-4D49-A29A-C77B7C4BB984}" srcOrd="1" destOrd="0" parTransId="{3BC45961-7DCA-4718-9BEF-0E8A5FDF7419}" sibTransId="{75A23655-1971-4BB6-B7D2-A6EBBA4BC569}"/>
    <dgm:cxn modelId="{AE0B9A95-7E13-4A97-BE0E-B8CD5BE22682}" type="presOf" srcId="{4934FD56-6305-4B7B-BEBE-70B52A26EED8}" destId="{33EDA977-0917-4169-AEF4-20CCD7D8BF0D}" srcOrd="0" destOrd="0" presId="urn:microsoft.com/office/officeart/2005/8/layout/pyramid2"/>
    <dgm:cxn modelId="{15933C9B-12F0-4FF7-B104-204B15C0CEB1}" type="presOf" srcId="{16416A76-A602-4D49-A29A-C77B7C4BB984}" destId="{79FC3545-5505-4597-9BA8-CA72E35ED970}" srcOrd="0" destOrd="0" presId="urn:microsoft.com/office/officeart/2005/8/layout/pyramid2"/>
    <dgm:cxn modelId="{4C869FA6-F2B0-40CF-8C7B-1B664EA7F23B}" type="presOf" srcId="{DB6F9C5D-B119-4080-95DD-38318D2ADFD3}" destId="{BF9572CC-5A13-4C3C-B602-61109435FC22}" srcOrd="0" destOrd="0" presId="urn:microsoft.com/office/officeart/2005/8/layout/pyramid2"/>
    <dgm:cxn modelId="{81230DC2-4C39-43E2-8A44-38843B70E0EE}" srcId="{B3A6B722-544D-4863-BCF5-3180AEF536C1}" destId="{DF5726F9-7978-49EA-A6CB-AA08FA065660}" srcOrd="3" destOrd="0" parTransId="{CFA9702C-FB08-47AC-8902-6B915ED0C605}" sibTransId="{DB847F3F-2123-47F4-A708-9B6E8BDABE21}"/>
    <dgm:cxn modelId="{31046DC4-20AB-4D1B-8C46-BAE559374AB5}" srcId="{B3A6B722-544D-4863-BCF5-3180AEF536C1}" destId="{4934FD56-6305-4B7B-BEBE-70B52A26EED8}" srcOrd="2" destOrd="0" parTransId="{9B47F475-8252-4A81-90FA-7F1D4769D0D9}" sibTransId="{80C6F53F-7840-4962-8F14-1D86D6D01A6F}"/>
    <dgm:cxn modelId="{FA0959C9-E59D-4629-BE32-B09FE043B434}" type="presOf" srcId="{DF5726F9-7978-49EA-A6CB-AA08FA065660}" destId="{BC7D08EF-0C6E-40CB-9AE0-A80EB7DF06E6}" srcOrd="0" destOrd="0" presId="urn:microsoft.com/office/officeart/2005/8/layout/pyramid2"/>
    <dgm:cxn modelId="{AEA4FBE6-B4CD-4F72-8C83-B11F91871095}" srcId="{B3A6B722-544D-4863-BCF5-3180AEF536C1}" destId="{DB6F9C5D-B119-4080-95DD-38318D2ADFD3}" srcOrd="0" destOrd="0" parTransId="{723ACE4B-A017-4A88-B20A-1759F5EBBFB0}" sibTransId="{7A068972-336B-4C97-93A8-286BDDEF8EF5}"/>
    <dgm:cxn modelId="{C730FA89-A86D-4CC2-AEF8-04C4AB417978}" type="presParOf" srcId="{1BF2AA97-874C-4980-A488-2F2455920A5F}" destId="{386B3368-6F4B-416C-A025-4AD879E2A4DB}" srcOrd="0" destOrd="0" presId="urn:microsoft.com/office/officeart/2005/8/layout/pyramid2"/>
    <dgm:cxn modelId="{3F534B10-B92F-4258-A878-DE2D6ACC990E}" type="presParOf" srcId="{1BF2AA97-874C-4980-A488-2F2455920A5F}" destId="{DC051BD6-08CC-4837-9C74-C403460A9845}" srcOrd="1" destOrd="0" presId="urn:microsoft.com/office/officeart/2005/8/layout/pyramid2"/>
    <dgm:cxn modelId="{B3996C6E-8903-4B74-952B-9DC6E5F0C18C}" type="presParOf" srcId="{DC051BD6-08CC-4837-9C74-C403460A9845}" destId="{BF9572CC-5A13-4C3C-B602-61109435FC22}" srcOrd="0" destOrd="0" presId="urn:microsoft.com/office/officeart/2005/8/layout/pyramid2"/>
    <dgm:cxn modelId="{EED2AAB0-4BAC-45C8-9E1F-40DC975B004B}" type="presParOf" srcId="{DC051BD6-08CC-4837-9C74-C403460A9845}" destId="{345F235F-8A81-4212-92C2-AE0AB7217F4A}" srcOrd="1" destOrd="0" presId="urn:microsoft.com/office/officeart/2005/8/layout/pyramid2"/>
    <dgm:cxn modelId="{C68F9EAB-78E2-462E-9536-49DE82A77FF0}" type="presParOf" srcId="{DC051BD6-08CC-4837-9C74-C403460A9845}" destId="{79FC3545-5505-4597-9BA8-CA72E35ED970}" srcOrd="2" destOrd="0" presId="urn:microsoft.com/office/officeart/2005/8/layout/pyramid2"/>
    <dgm:cxn modelId="{C9C33997-6B5B-4EEE-AE5E-0225FA86C333}" type="presParOf" srcId="{DC051BD6-08CC-4837-9C74-C403460A9845}" destId="{C4D2EE31-DC4E-4CDA-83FF-DBD348BD22FE}" srcOrd="3" destOrd="0" presId="urn:microsoft.com/office/officeart/2005/8/layout/pyramid2"/>
    <dgm:cxn modelId="{EEA7E023-C2BD-45EB-AC1C-5B60CA903D0D}" type="presParOf" srcId="{DC051BD6-08CC-4837-9C74-C403460A9845}" destId="{33EDA977-0917-4169-AEF4-20CCD7D8BF0D}" srcOrd="4" destOrd="0" presId="urn:microsoft.com/office/officeart/2005/8/layout/pyramid2"/>
    <dgm:cxn modelId="{BC90AAFE-4C92-4173-AD7C-5582129549CD}" type="presParOf" srcId="{DC051BD6-08CC-4837-9C74-C403460A9845}" destId="{0032AFB2-AE64-4D9C-9B04-A4E3390C7815}" srcOrd="5" destOrd="0" presId="urn:microsoft.com/office/officeart/2005/8/layout/pyramid2"/>
    <dgm:cxn modelId="{9D68BAA2-50C2-4D5A-BD62-45C4D2955B04}" type="presParOf" srcId="{DC051BD6-08CC-4837-9C74-C403460A9845}" destId="{BC7D08EF-0C6E-40CB-9AE0-A80EB7DF06E6}" srcOrd="6" destOrd="0" presId="urn:microsoft.com/office/officeart/2005/8/layout/pyramid2"/>
    <dgm:cxn modelId="{AED6DA51-53B2-4B06-B798-BD23E81024B6}" type="presParOf" srcId="{DC051BD6-08CC-4837-9C74-C403460A9845}" destId="{57875266-EB12-4ADA-B70A-1D586729DD32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A6B722-544D-4863-BCF5-3180AEF536C1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AT"/>
        </a:p>
      </dgm:t>
    </dgm:pt>
    <dgm:pt modelId="{DB6F9C5D-B119-4080-95DD-38318D2ADFD3}">
      <dgm:prSet phldrT="[Text]"/>
      <dgm:spPr/>
      <dgm:t>
        <a:bodyPr/>
        <a:lstStyle/>
        <a:p>
          <a:r>
            <a:rPr lang="de-AT" dirty="0">
              <a:solidFill>
                <a:schemeClr val="bg1"/>
              </a:solidFill>
            </a:rPr>
            <a:t>Förderungen (CEMIT)</a:t>
          </a:r>
        </a:p>
      </dgm:t>
    </dgm:pt>
    <dgm:pt modelId="{723ACE4B-A017-4A88-B20A-1759F5EBBFB0}" type="parTrans" cxnId="{AEA4FBE6-B4CD-4F72-8C83-B11F91871095}">
      <dgm:prSet/>
      <dgm:spPr/>
      <dgm:t>
        <a:bodyPr/>
        <a:lstStyle/>
        <a:p>
          <a:endParaRPr lang="de-AT"/>
        </a:p>
      </dgm:t>
    </dgm:pt>
    <dgm:pt modelId="{7A068972-336B-4C97-93A8-286BDDEF8EF5}" type="sibTrans" cxnId="{AEA4FBE6-B4CD-4F72-8C83-B11F91871095}">
      <dgm:prSet/>
      <dgm:spPr/>
      <dgm:t>
        <a:bodyPr/>
        <a:lstStyle/>
        <a:p>
          <a:endParaRPr lang="de-AT"/>
        </a:p>
      </dgm:t>
    </dgm:pt>
    <dgm:pt modelId="{16416A76-A602-4D49-A29A-C77B7C4BB984}">
      <dgm:prSet phldrT="[Text]"/>
      <dgm:spPr/>
      <dgm:t>
        <a:bodyPr/>
        <a:lstStyle/>
        <a:p>
          <a:r>
            <a:rPr lang="de-AT" dirty="0">
              <a:solidFill>
                <a:schemeClr val="bg1"/>
              </a:solidFill>
            </a:rPr>
            <a:t>iOS App (Expo)</a:t>
          </a:r>
        </a:p>
      </dgm:t>
    </dgm:pt>
    <dgm:pt modelId="{3BC45961-7DCA-4718-9BEF-0E8A5FDF7419}" type="parTrans" cxnId="{D253BD78-5487-4FA8-A60D-4F4B0B8C110B}">
      <dgm:prSet/>
      <dgm:spPr/>
      <dgm:t>
        <a:bodyPr/>
        <a:lstStyle/>
        <a:p>
          <a:endParaRPr lang="de-AT"/>
        </a:p>
      </dgm:t>
    </dgm:pt>
    <dgm:pt modelId="{75A23655-1971-4BB6-B7D2-A6EBBA4BC569}" type="sibTrans" cxnId="{D253BD78-5487-4FA8-A60D-4F4B0B8C110B}">
      <dgm:prSet/>
      <dgm:spPr/>
      <dgm:t>
        <a:bodyPr/>
        <a:lstStyle/>
        <a:p>
          <a:endParaRPr lang="de-AT"/>
        </a:p>
      </dgm:t>
    </dgm:pt>
    <dgm:pt modelId="{4934FD56-6305-4B7B-BEBE-70B52A26EED8}">
      <dgm:prSet phldrT="[Text]"/>
      <dgm:spPr/>
      <dgm:t>
        <a:bodyPr/>
        <a:lstStyle/>
        <a:p>
          <a:r>
            <a:rPr lang="de-AT" dirty="0">
              <a:solidFill>
                <a:schemeClr val="bg1"/>
              </a:solidFill>
            </a:rPr>
            <a:t>Kunden-/Userakquise</a:t>
          </a:r>
        </a:p>
      </dgm:t>
    </dgm:pt>
    <dgm:pt modelId="{9B47F475-8252-4A81-90FA-7F1D4769D0D9}" type="parTrans" cxnId="{31046DC4-20AB-4D1B-8C46-BAE559374AB5}">
      <dgm:prSet/>
      <dgm:spPr/>
      <dgm:t>
        <a:bodyPr/>
        <a:lstStyle/>
        <a:p>
          <a:endParaRPr lang="de-AT"/>
        </a:p>
      </dgm:t>
    </dgm:pt>
    <dgm:pt modelId="{80C6F53F-7840-4962-8F14-1D86D6D01A6F}" type="sibTrans" cxnId="{31046DC4-20AB-4D1B-8C46-BAE559374AB5}">
      <dgm:prSet/>
      <dgm:spPr/>
      <dgm:t>
        <a:bodyPr/>
        <a:lstStyle/>
        <a:p>
          <a:endParaRPr lang="de-AT"/>
        </a:p>
      </dgm:t>
    </dgm:pt>
    <dgm:pt modelId="{DF5726F9-7978-49EA-A6CB-AA08FA065660}">
      <dgm:prSet phldrT="[Text]"/>
      <dgm:spPr/>
      <dgm:t>
        <a:bodyPr/>
        <a:lstStyle/>
        <a:p>
          <a:r>
            <a:rPr lang="de-AT" dirty="0">
              <a:solidFill>
                <a:schemeClr val="bg1"/>
              </a:solidFill>
            </a:rPr>
            <a:t>Website (SEO)</a:t>
          </a:r>
        </a:p>
      </dgm:t>
    </dgm:pt>
    <dgm:pt modelId="{CFA9702C-FB08-47AC-8902-6B915ED0C605}" type="parTrans" cxnId="{81230DC2-4C39-43E2-8A44-38843B70E0EE}">
      <dgm:prSet/>
      <dgm:spPr/>
      <dgm:t>
        <a:bodyPr/>
        <a:lstStyle/>
        <a:p>
          <a:endParaRPr lang="de-AT"/>
        </a:p>
      </dgm:t>
    </dgm:pt>
    <dgm:pt modelId="{DB847F3F-2123-47F4-A708-9B6E8BDABE21}" type="sibTrans" cxnId="{81230DC2-4C39-43E2-8A44-38843B70E0EE}">
      <dgm:prSet/>
      <dgm:spPr/>
      <dgm:t>
        <a:bodyPr/>
        <a:lstStyle/>
        <a:p>
          <a:endParaRPr lang="de-AT"/>
        </a:p>
      </dgm:t>
    </dgm:pt>
    <dgm:pt modelId="{3A5FED86-C19E-4F37-A278-A560AFF88036}" type="pres">
      <dgm:prSet presAssocID="{B3A6B722-544D-4863-BCF5-3180AEF536C1}" presName="diagram" presStyleCnt="0">
        <dgm:presLayoutVars>
          <dgm:dir/>
          <dgm:resizeHandles val="exact"/>
        </dgm:presLayoutVars>
      </dgm:prSet>
      <dgm:spPr/>
    </dgm:pt>
    <dgm:pt modelId="{28A302F4-30CE-41E5-BF95-6512FD7DEC49}" type="pres">
      <dgm:prSet presAssocID="{DB6F9C5D-B119-4080-95DD-38318D2ADFD3}" presName="node" presStyleLbl="node1" presStyleIdx="0" presStyleCnt="4">
        <dgm:presLayoutVars>
          <dgm:bulletEnabled val="1"/>
        </dgm:presLayoutVars>
      </dgm:prSet>
      <dgm:spPr/>
    </dgm:pt>
    <dgm:pt modelId="{3132D33F-BA06-4623-9512-8D80D633F95F}" type="pres">
      <dgm:prSet presAssocID="{7A068972-336B-4C97-93A8-286BDDEF8EF5}" presName="sibTrans" presStyleCnt="0"/>
      <dgm:spPr/>
    </dgm:pt>
    <dgm:pt modelId="{610AE098-9354-4260-9861-76BFD42FD3AB}" type="pres">
      <dgm:prSet presAssocID="{16416A76-A602-4D49-A29A-C77B7C4BB984}" presName="node" presStyleLbl="node1" presStyleIdx="1" presStyleCnt="4">
        <dgm:presLayoutVars>
          <dgm:bulletEnabled val="1"/>
        </dgm:presLayoutVars>
      </dgm:prSet>
      <dgm:spPr/>
    </dgm:pt>
    <dgm:pt modelId="{F384226D-3FAF-4E10-AD27-FB0B2F4CE53B}" type="pres">
      <dgm:prSet presAssocID="{75A23655-1971-4BB6-B7D2-A6EBBA4BC569}" presName="sibTrans" presStyleCnt="0"/>
      <dgm:spPr/>
    </dgm:pt>
    <dgm:pt modelId="{C52E549C-A0B1-4BF7-BC7E-C92C10B28CF7}" type="pres">
      <dgm:prSet presAssocID="{4934FD56-6305-4B7B-BEBE-70B52A26EED8}" presName="node" presStyleLbl="node1" presStyleIdx="2" presStyleCnt="4">
        <dgm:presLayoutVars>
          <dgm:bulletEnabled val="1"/>
        </dgm:presLayoutVars>
      </dgm:prSet>
      <dgm:spPr/>
    </dgm:pt>
    <dgm:pt modelId="{0F357DD3-C65E-49B2-9946-84B1B0C964CB}" type="pres">
      <dgm:prSet presAssocID="{80C6F53F-7840-4962-8F14-1D86D6D01A6F}" presName="sibTrans" presStyleCnt="0"/>
      <dgm:spPr/>
    </dgm:pt>
    <dgm:pt modelId="{54464111-2CF5-4FB0-897E-6C6B232ED552}" type="pres">
      <dgm:prSet presAssocID="{DF5726F9-7978-49EA-A6CB-AA08FA065660}" presName="node" presStyleLbl="node1" presStyleIdx="3" presStyleCnt="4">
        <dgm:presLayoutVars>
          <dgm:bulletEnabled val="1"/>
        </dgm:presLayoutVars>
      </dgm:prSet>
      <dgm:spPr/>
    </dgm:pt>
  </dgm:ptLst>
  <dgm:cxnLst>
    <dgm:cxn modelId="{01A34F0B-F755-4DCA-9D8E-DAB098797F90}" type="presOf" srcId="{DF5726F9-7978-49EA-A6CB-AA08FA065660}" destId="{54464111-2CF5-4FB0-897E-6C6B232ED552}" srcOrd="0" destOrd="0" presId="urn:microsoft.com/office/officeart/2005/8/layout/default"/>
    <dgm:cxn modelId="{9F9FA067-FBFF-4F0D-AF10-EC6CF313BB91}" type="presOf" srcId="{16416A76-A602-4D49-A29A-C77B7C4BB984}" destId="{610AE098-9354-4260-9861-76BFD42FD3AB}" srcOrd="0" destOrd="0" presId="urn:microsoft.com/office/officeart/2005/8/layout/default"/>
    <dgm:cxn modelId="{D253BD78-5487-4FA8-A60D-4F4B0B8C110B}" srcId="{B3A6B722-544D-4863-BCF5-3180AEF536C1}" destId="{16416A76-A602-4D49-A29A-C77B7C4BB984}" srcOrd="1" destOrd="0" parTransId="{3BC45961-7DCA-4718-9BEF-0E8A5FDF7419}" sibTransId="{75A23655-1971-4BB6-B7D2-A6EBBA4BC569}"/>
    <dgm:cxn modelId="{6FCA197E-036C-4672-B532-2269DB0EC2E6}" type="presOf" srcId="{DB6F9C5D-B119-4080-95DD-38318D2ADFD3}" destId="{28A302F4-30CE-41E5-BF95-6512FD7DEC49}" srcOrd="0" destOrd="0" presId="urn:microsoft.com/office/officeart/2005/8/layout/default"/>
    <dgm:cxn modelId="{5BC4FE92-1508-4226-9F0C-868F323B033D}" type="presOf" srcId="{4934FD56-6305-4B7B-BEBE-70B52A26EED8}" destId="{C52E549C-A0B1-4BF7-BC7E-C92C10B28CF7}" srcOrd="0" destOrd="0" presId="urn:microsoft.com/office/officeart/2005/8/layout/default"/>
    <dgm:cxn modelId="{81230DC2-4C39-43E2-8A44-38843B70E0EE}" srcId="{B3A6B722-544D-4863-BCF5-3180AEF536C1}" destId="{DF5726F9-7978-49EA-A6CB-AA08FA065660}" srcOrd="3" destOrd="0" parTransId="{CFA9702C-FB08-47AC-8902-6B915ED0C605}" sibTransId="{DB847F3F-2123-47F4-A708-9B6E8BDABE21}"/>
    <dgm:cxn modelId="{31046DC4-20AB-4D1B-8C46-BAE559374AB5}" srcId="{B3A6B722-544D-4863-BCF5-3180AEF536C1}" destId="{4934FD56-6305-4B7B-BEBE-70B52A26EED8}" srcOrd="2" destOrd="0" parTransId="{9B47F475-8252-4A81-90FA-7F1D4769D0D9}" sibTransId="{80C6F53F-7840-4962-8F14-1D86D6D01A6F}"/>
    <dgm:cxn modelId="{38799ACF-07AD-4DD3-A87A-69FE84AD057B}" type="presOf" srcId="{B3A6B722-544D-4863-BCF5-3180AEF536C1}" destId="{3A5FED86-C19E-4F37-A278-A560AFF88036}" srcOrd="0" destOrd="0" presId="urn:microsoft.com/office/officeart/2005/8/layout/default"/>
    <dgm:cxn modelId="{AEA4FBE6-B4CD-4F72-8C83-B11F91871095}" srcId="{B3A6B722-544D-4863-BCF5-3180AEF536C1}" destId="{DB6F9C5D-B119-4080-95DD-38318D2ADFD3}" srcOrd="0" destOrd="0" parTransId="{723ACE4B-A017-4A88-B20A-1759F5EBBFB0}" sibTransId="{7A068972-336B-4C97-93A8-286BDDEF8EF5}"/>
    <dgm:cxn modelId="{50BEFBD3-2AFD-470F-8507-A91DFAFDB992}" type="presParOf" srcId="{3A5FED86-C19E-4F37-A278-A560AFF88036}" destId="{28A302F4-30CE-41E5-BF95-6512FD7DEC49}" srcOrd="0" destOrd="0" presId="urn:microsoft.com/office/officeart/2005/8/layout/default"/>
    <dgm:cxn modelId="{D9C829AA-73C4-4617-A708-58A932DF7A1B}" type="presParOf" srcId="{3A5FED86-C19E-4F37-A278-A560AFF88036}" destId="{3132D33F-BA06-4623-9512-8D80D633F95F}" srcOrd="1" destOrd="0" presId="urn:microsoft.com/office/officeart/2005/8/layout/default"/>
    <dgm:cxn modelId="{55FFD1A1-B03E-47A1-B133-65FE0CFACA0F}" type="presParOf" srcId="{3A5FED86-C19E-4F37-A278-A560AFF88036}" destId="{610AE098-9354-4260-9861-76BFD42FD3AB}" srcOrd="2" destOrd="0" presId="urn:microsoft.com/office/officeart/2005/8/layout/default"/>
    <dgm:cxn modelId="{A2BEBC80-D898-43FC-9A32-B66633FF5283}" type="presParOf" srcId="{3A5FED86-C19E-4F37-A278-A560AFF88036}" destId="{F384226D-3FAF-4E10-AD27-FB0B2F4CE53B}" srcOrd="3" destOrd="0" presId="urn:microsoft.com/office/officeart/2005/8/layout/default"/>
    <dgm:cxn modelId="{F03B64F0-6BF7-44B0-B593-BEEFB9286B9E}" type="presParOf" srcId="{3A5FED86-C19E-4F37-A278-A560AFF88036}" destId="{C52E549C-A0B1-4BF7-BC7E-C92C10B28CF7}" srcOrd="4" destOrd="0" presId="urn:microsoft.com/office/officeart/2005/8/layout/default"/>
    <dgm:cxn modelId="{14BAEA7E-3208-4993-8D62-9CB8284F599B}" type="presParOf" srcId="{3A5FED86-C19E-4F37-A278-A560AFF88036}" destId="{0F357DD3-C65E-49B2-9946-84B1B0C964CB}" srcOrd="5" destOrd="0" presId="urn:microsoft.com/office/officeart/2005/8/layout/default"/>
    <dgm:cxn modelId="{E840E8F7-BE9E-4302-9612-81BFE09CF336}" type="presParOf" srcId="{3A5FED86-C19E-4F37-A278-A560AFF88036}" destId="{54464111-2CF5-4FB0-897E-6C6B232ED55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D981C9-B1C1-4BCB-8B92-561A1BF696F8}" type="doc">
      <dgm:prSet loTypeId="urn:microsoft.com/office/officeart/2009/3/layout/Phased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AT"/>
        </a:p>
      </dgm:t>
    </dgm:pt>
    <dgm:pt modelId="{A26BD724-1122-45C0-BA22-4A0BF9244978}">
      <dgm:prSet phldrT="[Text]"/>
      <dgm:spPr/>
      <dgm:t>
        <a:bodyPr/>
        <a:lstStyle/>
        <a:p>
          <a:r>
            <a:rPr lang="de-AT" b="1" dirty="0">
              <a:latin typeface="Futura Std Book" panose="020B0502020204020303" pitchFamily="34" charset="0"/>
            </a:rPr>
            <a:t>B2C</a:t>
          </a:r>
        </a:p>
      </dgm:t>
    </dgm:pt>
    <dgm:pt modelId="{4C8BA502-FC7D-4BD4-B95A-C29F1737F4BF}" type="parTrans" cxnId="{4601D618-973F-4DCD-932A-954F95031029}">
      <dgm:prSet/>
      <dgm:spPr/>
      <dgm:t>
        <a:bodyPr/>
        <a:lstStyle/>
        <a:p>
          <a:endParaRPr lang="de-AT"/>
        </a:p>
      </dgm:t>
    </dgm:pt>
    <dgm:pt modelId="{5581386E-A368-48A2-8EBC-9874B845F831}" type="sibTrans" cxnId="{4601D618-973F-4DCD-932A-954F95031029}">
      <dgm:prSet/>
      <dgm:spPr/>
      <dgm:t>
        <a:bodyPr/>
        <a:lstStyle/>
        <a:p>
          <a:endParaRPr lang="de-AT"/>
        </a:p>
      </dgm:t>
    </dgm:pt>
    <dgm:pt modelId="{479ACCBB-AB1B-4092-9AF7-4675723F536C}">
      <dgm:prSet phldrT="[Text]"/>
      <dgm:spPr/>
      <dgm:t>
        <a:bodyPr/>
        <a:lstStyle/>
        <a:p>
          <a:r>
            <a:rPr lang="de-AT" dirty="0"/>
            <a:t>User</a:t>
          </a:r>
        </a:p>
      </dgm:t>
    </dgm:pt>
    <dgm:pt modelId="{2978AC5D-6875-4539-91B0-AB2D3BEE86F4}" type="parTrans" cxnId="{D8E8CC48-32FE-45D1-8F96-825F51BE4A43}">
      <dgm:prSet/>
      <dgm:spPr/>
      <dgm:t>
        <a:bodyPr/>
        <a:lstStyle/>
        <a:p>
          <a:endParaRPr lang="de-AT"/>
        </a:p>
      </dgm:t>
    </dgm:pt>
    <dgm:pt modelId="{D8A0CA50-66F3-4219-B29C-40FB9053461D}" type="sibTrans" cxnId="{D8E8CC48-32FE-45D1-8F96-825F51BE4A43}">
      <dgm:prSet/>
      <dgm:spPr/>
      <dgm:t>
        <a:bodyPr/>
        <a:lstStyle/>
        <a:p>
          <a:endParaRPr lang="de-AT"/>
        </a:p>
      </dgm:t>
    </dgm:pt>
    <dgm:pt modelId="{DDBA45EF-7C5F-468E-907C-F6E067724C8B}">
      <dgm:prSet phldrT="[Text]"/>
      <dgm:spPr/>
      <dgm:t>
        <a:bodyPr/>
        <a:lstStyle/>
        <a:p>
          <a:endParaRPr lang="de-AT" dirty="0"/>
        </a:p>
      </dgm:t>
    </dgm:pt>
    <dgm:pt modelId="{26C2858D-F2E8-4B9D-8E1A-98C6CD14840D}" type="parTrans" cxnId="{600205E3-EFC3-4856-825E-17B75F5715ED}">
      <dgm:prSet/>
      <dgm:spPr/>
      <dgm:t>
        <a:bodyPr/>
        <a:lstStyle/>
        <a:p>
          <a:endParaRPr lang="de-AT"/>
        </a:p>
      </dgm:t>
    </dgm:pt>
    <dgm:pt modelId="{CB39813A-9165-44CE-B105-0208521CEB48}" type="sibTrans" cxnId="{600205E3-EFC3-4856-825E-17B75F5715ED}">
      <dgm:prSet/>
      <dgm:spPr/>
      <dgm:t>
        <a:bodyPr/>
        <a:lstStyle/>
        <a:p>
          <a:endParaRPr lang="de-AT"/>
        </a:p>
      </dgm:t>
    </dgm:pt>
    <dgm:pt modelId="{73DF571C-640E-49D1-803D-A6B481EE2FF4}">
      <dgm:prSet phldrT="[Text]" phldr="1"/>
      <dgm:spPr/>
      <dgm:t>
        <a:bodyPr/>
        <a:lstStyle/>
        <a:p>
          <a:endParaRPr lang="de-AT"/>
        </a:p>
      </dgm:t>
    </dgm:pt>
    <dgm:pt modelId="{6CA78CA5-551D-421E-A2D1-5D286DA9DC47}" type="parTrans" cxnId="{F6754E06-7B31-4B13-94D3-1FAEDE111CC5}">
      <dgm:prSet/>
      <dgm:spPr/>
      <dgm:t>
        <a:bodyPr/>
        <a:lstStyle/>
        <a:p>
          <a:endParaRPr lang="de-AT"/>
        </a:p>
      </dgm:t>
    </dgm:pt>
    <dgm:pt modelId="{89CC4A9A-C327-4AEA-9589-07CF9222703C}" type="sibTrans" cxnId="{F6754E06-7B31-4B13-94D3-1FAEDE111CC5}">
      <dgm:prSet/>
      <dgm:spPr/>
      <dgm:t>
        <a:bodyPr/>
        <a:lstStyle/>
        <a:p>
          <a:endParaRPr lang="de-AT"/>
        </a:p>
      </dgm:t>
    </dgm:pt>
    <dgm:pt modelId="{D76D6E14-7B21-4E87-9B68-CA01E69719ED}">
      <dgm:prSet phldrT="[Text]"/>
      <dgm:spPr/>
      <dgm:t>
        <a:bodyPr/>
        <a:lstStyle/>
        <a:p>
          <a:r>
            <a:rPr lang="de-AT" dirty="0"/>
            <a:t>B2B</a:t>
          </a:r>
        </a:p>
      </dgm:t>
    </dgm:pt>
    <dgm:pt modelId="{6FC51017-FD9A-4B7F-BE7D-EC32D60F29C4}" type="parTrans" cxnId="{C2BC0DDF-D11C-4B13-9ADF-760880B19D34}">
      <dgm:prSet/>
      <dgm:spPr/>
      <dgm:t>
        <a:bodyPr/>
        <a:lstStyle/>
        <a:p>
          <a:endParaRPr lang="de-AT"/>
        </a:p>
      </dgm:t>
    </dgm:pt>
    <dgm:pt modelId="{8175CE69-75F9-4003-AEF2-2598DD39DF8E}" type="sibTrans" cxnId="{C2BC0DDF-D11C-4B13-9ADF-760880B19D34}">
      <dgm:prSet/>
      <dgm:spPr/>
      <dgm:t>
        <a:bodyPr/>
        <a:lstStyle/>
        <a:p>
          <a:endParaRPr lang="de-AT"/>
        </a:p>
      </dgm:t>
    </dgm:pt>
    <dgm:pt modelId="{96A33A8C-DE5B-4BB6-A5D2-D8D316269D07}">
      <dgm:prSet phldrT="[Text]"/>
      <dgm:spPr/>
      <dgm:t>
        <a:bodyPr/>
        <a:lstStyle/>
        <a:p>
          <a:r>
            <a:rPr lang="de-AT" dirty="0"/>
            <a:t>B2G</a:t>
          </a:r>
        </a:p>
      </dgm:t>
    </dgm:pt>
    <dgm:pt modelId="{F541D999-4D5B-46D1-B985-753B6BBC4488}" type="parTrans" cxnId="{A5C4FBD7-B55F-4269-A7AF-3E53DD53B818}">
      <dgm:prSet/>
      <dgm:spPr/>
      <dgm:t>
        <a:bodyPr/>
        <a:lstStyle/>
        <a:p>
          <a:endParaRPr lang="de-AT"/>
        </a:p>
      </dgm:t>
    </dgm:pt>
    <dgm:pt modelId="{F8B4ABDF-2B86-41B7-B995-51782E2E6EAE}" type="sibTrans" cxnId="{A5C4FBD7-B55F-4269-A7AF-3E53DD53B818}">
      <dgm:prSet/>
      <dgm:spPr/>
      <dgm:t>
        <a:bodyPr/>
        <a:lstStyle/>
        <a:p>
          <a:endParaRPr lang="de-AT"/>
        </a:p>
      </dgm:t>
    </dgm:pt>
    <dgm:pt modelId="{095686CE-8BF8-43FC-84C8-BE2D75608265}">
      <dgm:prSet phldrT="[Text]"/>
      <dgm:spPr/>
      <dgm:t>
        <a:bodyPr/>
        <a:lstStyle/>
        <a:p>
          <a:endParaRPr lang="de-AT" b="1" dirty="0">
            <a:latin typeface="Futura Std Book" panose="020B0502020204020303" pitchFamily="34" charset="0"/>
          </a:endParaRPr>
        </a:p>
      </dgm:t>
    </dgm:pt>
    <dgm:pt modelId="{8D4E6092-C0C2-4F07-8D42-FA783330424A}" type="sibTrans" cxnId="{53561E61-F3CF-4D20-869C-A80F9EC14710}">
      <dgm:prSet/>
      <dgm:spPr/>
      <dgm:t>
        <a:bodyPr/>
        <a:lstStyle/>
        <a:p>
          <a:endParaRPr lang="de-AT"/>
        </a:p>
      </dgm:t>
    </dgm:pt>
    <dgm:pt modelId="{12CEC9C0-1EA5-4511-A25E-DFD3001BCC96}" type="parTrans" cxnId="{53561E61-F3CF-4D20-869C-A80F9EC14710}">
      <dgm:prSet/>
      <dgm:spPr/>
      <dgm:t>
        <a:bodyPr/>
        <a:lstStyle/>
        <a:p>
          <a:endParaRPr lang="de-AT"/>
        </a:p>
      </dgm:t>
    </dgm:pt>
    <dgm:pt modelId="{5340D937-9403-482D-BF52-617546820904}" type="pres">
      <dgm:prSet presAssocID="{34D981C9-B1C1-4BCB-8B92-561A1BF696F8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F610964C-D36C-4BFD-91D1-B96E9F7995B1}" type="pres">
      <dgm:prSet presAssocID="{34D981C9-B1C1-4BCB-8B92-561A1BF696F8}" presName="arc1" presStyleLbl="node1" presStyleIdx="0" presStyleCnt="2" custLinFactNeighborY="0"/>
      <dgm:spPr/>
    </dgm:pt>
    <dgm:pt modelId="{3004A4C1-4F51-47DA-BC60-82B8F8DEEB75}" type="pres">
      <dgm:prSet presAssocID="{34D981C9-B1C1-4BCB-8B92-561A1BF696F8}" presName="arc3" presStyleLbl="node1" presStyleIdx="1" presStyleCnt="2"/>
      <dgm:spPr/>
    </dgm:pt>
    <dgm:pt modelId="{DB818312-E6FF-4C99-AD9D-007E36CD5BE1}" type="pres">
      <dgm:prSet presAssocID="{34D981C9-B1C1-4BCB-8B92-561A1BF696F8}" presName="parentText2" presStyleLbl="revTx" presStyleIdx="0" presStyleCnt="2">
        <dgm:presLayoutVars>
          <dgm:chMax val="4"/>
          <dgm:chPref val="3"/>
          <dgm:bulletEnabled val="1"/>
        </dgm:presLayoutVars>
      </dgm:prSet>
      <dgm:spPr/>
    </dgm:pt>
    <dgm:pt modelId="{2CD0EB98-4F20-4B41-A66B-EA7608AE9CB5}" type="pres">
      <dgm:prSet presAssocID="{34D981C9-B1C1-4BCB-8B92-561A1BF696F8}" presName="middleComposite" presStyleCnt="0"/>
      <dgm:spPr/>
    </dgm:pt>
    <dgm:pt modelId="{4BF9B74D-E935-44D4-B401-C0105E39EC34}" type="pres">
      <dgm:prSet presAssocID="{D76D6E14-7B21-4E87-9B68-CA01E69719ED}" presName="circ1" presStyleLbl="vennNode1" presStyleIdx="0" presStyleCnt="8"/>
      <dgm:spPr/>
    </dgm:pt>
    <dgm:pt modelId="{9BEFC078-CEC2-4758-80AF-527EF158A9C3}" type="pres">
      <dgm:prSet presAssocID="{D76D6E14-7B21-4E87-9B68-CA01E69719ED}" presName="circ1Tx" presStyleLbl="revTx" presStyleIdx="0" presStyleCnt="2">
        <dgm:presLayoutVars>
          <dgm:chMax val="0"/>
          <dgm:chPref val="0"/>
        </dgm:presLayoutVars>
      </dgm:prSet>
      <dgm:spPr/>
    </dgm:pt>
    <dgm:pt modelId="{50113AB2-BFD5-4D6C-937C-EB5B5205E92A}" type="pres">
      <dgm:prSet presAssocID="{96A33A8C-DE5B-4BB6-A5D2-D8D316269D07}" presName="circ2" presStyleLbl="vennNode1" presStyleIdx="1" presStyleCnt="8"/>
      <dgm:spPr/>
    </dgm:pt>
    <dgm:pt modelId="{8A2E850E-4E91-47BC-AD1E-E6E0311E7A38}" type="pres">
      <dgm:prSet presAssocID="{96A33A8C-DE5B-4BB6-A5D2-D8D316269D07}" presName="circ2Tx" presStyleLbl="revTx" presStyleIdx="0" presStyleCnt="2">
        <dgm:presLayoutVars>
          <dgm:chMax val="0"/>
          <dgm:chPref val="0"/>
        </dgm:presLayoutVars>
      </dgm:prSet>
      <dgm:spPr/>
    </dgm:pt>
    <dgm:pt modelId="{1D7FA5D4-4D0F-45D6-8BDF-B348C728778C}" type="pres">
      <dgm:prSet presAssocID="{34D981C9-B1C1-4BCB-8B92-561A1BF696F8}" presName="leftComposite" presStyleCnt="0"/>
      <dgm:spPr/>
    </dgm:pt>
    <dgm:pt modelId="{068051B1-566A-4168-8DA8-202DD2057748}" type="pres">
      <dgm:prSet presAssocID="{479ACCBB-AB1B-4092-9AF7-4675723F536C}" presName="childText1_1" presStyleLbl="vennNode1" presStyleIdx="2" presStyleCnt="8">
        <dgm:presLayoutVars>
          <dgm:chMax val="0"/>
          <dgm:chPref val="0"/>
        </dgm:presLayoutVars>
      </dgm:prSet>
      <dgm:spPr/>
    </dgm:pt>
    <dgm:pt modelId="{A72A0B01-6B7D-4A05-9A7F-FC636D86F448}" type="pres">
      <dgm:prSet presAssocID="{479ACCBB-AB1B-4092-9AF7-4675723F536C}" presName="ellipse1" presStyleLbl="vennNode1" presStyleIdx="3" presStyleCnt="8"/>
      <dgm:spPr/>
    </dgm:pt>
    <dgm:pt modelId="{E12C2154-E555-443F-A327-7F84FB0F63B1}" type="pres">
      <dgm:prSet presAssocID="{479ACCBB-AB1B-4092-9AF7-4675723F536C}" presName="ellipse2" presStyleLbl="vennNode1" presStyleIdx="4" presStyleCnt="8"/>
      <dgm:spPr/>
    </dgm:pt>
    <dgm:pt modelId="{92A4AA46-1905-4817-9CB1-CC94E4C0557B}" type="pres">
      <dgm:prSet presAssocID="{DDBA45EF-7C5F-468E-907C-F6E067724C8B}" presName="childText1_2" presStyleLbl="vennNode1" presStyleIdx="5" presStyleCnt="8">
        <dgm:presLayoutVars>
          <dgm:chMax val="0"/>
          <dgm:chPref val="0"/>
        </dgm:presLayoutVars>
      </dgm:prSet>
      <dgm:spPr/>
    </dgm:pt>
    <dgm:pt modelId="{96FF01DB-F4C9-4AAA-8411-F355697CE6D7}" type="pres">
      <dgm:prSet presAssocID="{DDBA45EF-7C5F-468E-907C-F6E067724C8B}" presName="ellipse3" presStyleLbl="vennNode1" presStyleIdx="6" presStyleCnt="8"/>
      <dgm:spPr/>
    </dgm:pt>
    <dgm:pt modelId="{7EF80C66-E5F0-4832-8B7F-59A02A653FB1}" type="pres">
      <dgm:prSet presAssocID="{73DF571C-640E-49D1-803D-A6B481EE2FF4}" presName="childText1_3" presStyleLbl="vennNode1" presStyleIdx="7" presStyleCnt="8">
        <dgm:presLayoutVars>
          <dgm:chMax val="0"/>
          <dgm:chPref val="0"/>
        </dgm:presLayoutVars>
      </dgm:prSet>
      <dgm:spPr/>
    </dgm:pt>
    <dgm:pt modelId="{D8057198-71AF-4D3D-B0CC-B52633577D53}" type="pres">
      <dgm:prSet presAssocID="{34D981C9-B1C1-4BCB-8B92-561A1BF696F8}" presName="parentText1" presStyleLbl="revTx" presStyleIdx="1" presStyleCnt="2">
        <dgm:presLayoutVars>
          <dgm:chMax val="4"/>
          <dgm:chPref val="3"/>
          <dgm:bulletEnabled val="1"/>
        </dgm:presLayoutVars>
      </dgm:prSet>
      <dgm:spPr/>
    </dgm:pt>
  </dgm:ptLst>
  <dgm:cxnLst>
    <dgm:cxn modelId="{F6754E06-7B31-4B13-94D3-1FAEDE111CC5}" srcId="{A26BD724-1122-45C0-BA22-4A0BF9244978}" destId="{73DF571C-640E-49D1-803D-A6B481EE2FF4}" srcOrd="2" destOrd="0" parTransId="{6CA78CA5-551D-421E-A2D1-5D286DA9DC47}" sibTransId="{89CC4A9A-C327-4AEA-9589-07CF9222703C}"/>
    <dgm:cxn modelId="{4601D618-973F-4DCD-932A-954F95031029}" srcId="{34D981C9-B1C1-4BCB-8B92-561A1BF696F8}" destId="{A26BD724-1122-45C0-BA22-4A0BF9244978}" srcOrd="0" destOrd="0" parTransId="{4C8BA502-FC7D-4BD4-B95A-C29F1737F4BF}" sibTransId="{5581386E-A368-48A2-8EBC-9874B845F831}"/>
    <dgm:cxn modelId="{3F12C232-E0A8-4BCE-9799-4D801802CE24}" type="presOf" srcId="{479ACCBB-AB1B-4092-9AF7-4675723F536C}" destId="{068051B1-566A-4168-8DA8-202DD2057748}" srcOrd="0" destOrd="0" presId="urn:microsoft.com/office/officeart/2009/3/layout/PhasedProcess"/>
    <dgm:cxn modelId="{0AA7B236-AE9E-42F8-90EE-99A23F20520C}" type="presOf" srcId="{96A33A8C-DE5B-4BB6-A5D2-D8D316269D07}" destId="{50113AB2-BFD5-4D6C-937C-EB5B5205E92A}" srcOrd="0" destOrd="0" presId="urn:microsoft.com/office/officeart/2009/3/layout/PhasedProcess"/>
    <dgm:cxn modelId="{53561E61-F3CF-4D20-869C-A80F9EC14710}" srcId="{34D981C9-B1C1-4BCB-8B92-561A1BF696F8}" destId="{095686CE-8BF8-43FC-84C8-BE2D75608265}" srcOrd="1" destOrd="0" parTransId="{12CEC9C0-1EA5-4511-A25E-DFD3001BCC96}" sibTransId="{8D4E6092-C0C2-4F07-8D42-FA783330424A}"/>
    <dgm:cxn modelId="{D8E8CC48-32FE-45D1-8F96-825F51BE4A43}" srcId="{A26BD724-1122-45C0-BA22-4A0BF9244978}" destId="{479ACCBB-AB1B-4092-9AF7-4675723F536C}" srcOrd="0" destOrd="0" parTransId="{2978AC5D-6875-4539-91B0-AB2D3BEE86F4}" sibTransId="{D8A0CA50-66F3-4219-B29C-40FB9053461D}"/>
    <dgm:cxn modelId="{4F278C4B-CCDC-403E-B288-B603A351D8CD}" type="presOf" srcId="{095686CE-8BF8-43FC-84C8-BE2D75608265}" destId="{DB818312-E6FF-4C99-AD9D-007E36CD5BE1}" srcOrd="0" destOrd="0" presId="urn:microsoft.com/office/officeart/2009/3/layout/PhasedProcess"/>
    <dgm:cxn modelId="{32AE8C6D-D63D-4A2F-A4DB-904DEF20D23B}" type="presOf" srcId="{73DF571C-640E-49D1-803D-A6B481EE2FF4}" destId="{7EF80C66-E5F0-4832-8B7F-59A02A653FB1}" srcOrd="0" destOrd="0" presId="urn:microsoft.com/office/officeart/2009/3/layout/PhasedProcess"/>
    <dgm:cxn modelId="{6B76A3A0-DFB9-4216-808F-7DAE10C5E320}" type="presOf" srcId="{DDBA45EF-7C5F-468E-907C-F6E067724C8B}" destId="{92A4AA46-1905-4817-9CB1-CC94E4C0557B}" srcOrd="0" destOrd="0" presId="urn:microsoft.com/office/officeart/2009/3/layout/PhasedProcess"/>
    <dgm:cxn modelId="{EE8620A1-F7E4-4B41-92E5-A992D765D872}" type="presOf" srcId="{D76D6E14-7B21-4E87-9B68-CA01E69719ED}" destId="{9BEFC078-CEC2-4758-80AF-527EF158A9C3}" srcOrd="1" destOrd="0" presId="urn:microsoft.com/office/officeart/2009/3/layout/PhasedProcess"/>
    <dgm:cxn modelId="{3171C7B4-7FEB-49A8-BD7F-6039C9EFCA43}" type="presOf" srcId="{D76D6E14-7B21-4E87-9B68-CA01E69719ED}" destId="{4BF9B74D-E935-44D4-B401-C0105E39EC34}" srcOrd="0" destOrd="0" presId="urn:microsoft.com/office/officeart/2009/3/layout/PhasedProcess"/>
    <dgm:cxn modelId="{A5C4FBD7-B55F-4269-A7AF-3E53DD53B818}" srcId="{095686CE-8BF8-43FC-84C8-BE2D75608265}" destId="{96A33A8C-DE5B-4BB6-A5D2-D8D316269D07}" srcOrd="1" destOrd="0" parTransId="{F541D999-4D5B-46D1-B985-753B6BBC4488}" sibTransId="{F8B4ABDF-2B86-41B7-B995-51782E2E6EAE}"/>
    <dgm:cxn modelId="{ADA0A3DB-9C60-481E-8910-601C40669D9B}" type="presOf" srcId="{34D981C9-B1C1-4BCB-8B92-561A1BF696F8}" destId="{5340D937-9403-482D-BF52-617546820904}" srcOrd="0" destOrd="0" presId="urn:microsoft.com/office/officeart/2009/3/layout/PhasedProcess"/>
    <dgm:cxn modelId="{EFE4C7DE-2996-47B8-BDE9-26BDB8D355C1}" type="presOf" srcId="{96A33A8C-DE5B-4BB6-A5D2-D8D316269D07}" destId="{8A2E850E-4E91-47BC-AD1E-E6E0311E7A38}" srcOrd="1" destOrd="0" presId="urn:microsoft.com/office/officeart/2009/3/layout/PhasedProcess"/>
    <dgm:cxn modelId="{C2BC0DDF-D11C-4B13-9ADF-760880B19D34}" srcId="{095686CE-8BF8-43FC-84C8-BE2D75608265}" destId="{D76D6E14-7B21-4E87-9B68-CA01E69719ED}" srcOrd="0" destOrd="0" parTransId="{6FC51017-FD9A-4B7F-BE7D-EC32D60F29C4}" sibTransId="{8175CE69-75F9-4003-AEF2-2598DD39DF8E}"/>
    <dgm:cxn modelId="{600205E3-EFC3-4856-825E-17B75F5715ED}" srcId="{A26BD724-1122-45C0-BA22-4A0BF9244978}" destId="{DDBA45EF-7C5F-468E-907C-F6E067724C8B}" srcOrd="1" destOrd="0" parTransId="{26C2858D-F2E8-4B9D-8E1A-98C6CD14840D}" sibTransId="{CB39813A-9165-44CE-B105-0208521CEB48}"/>
    <dgm:cxn modelId="{05678CFE-935B-4DD2-8D1E-39026001DFE2}" type="presOf" srcId="{A26BD724-1122-45C0-BA22-4A0BF9244978}" destId="{D8057198-71AF-4D3D-B0CC-B52633577D53}" srcOrd="0" destOrd="0" presId="urn:microsoft.com/office/officeart/2009/3/layout/PhasedProcess"/>
    <dgm:cxn modelId="{1D29FAD4-1816-4A55-9BB9-F5E793FD5F28}" type="presParOf" srcId="{5340D937-9403-482D-BF52-617546820904}" destId="{F610964C-D36C-4BFD-91D1-B96E9F7995B1}" srcOrd="0" destOrd="0" presId="urn:microsoft.com/office/officeart/2009/3/layout/PhasedProcess"/>
    <dgm:cxn modelId="{D09C97F8-755F-4F51-AFF1-9ACA3A1A24E9}" type="presParOf" srcId="{5340D937-9403-482D-BF52-617546820904}" destId="{3004A4C1-4F51-47DA-BC60-82B8F8DEEB75}" srcOrd="1" destOrd="0" presId="urn:microsoft.com/office/officeart/2009/3/layout/PhasedProcess"/>
    <dgm:cxn modelId="{38FCB571-3A0F-4BE4-AEAE-378EA8CCB7B5}" type="presParOf" srcId="{5340D937-9403-482D-BF52-617546820904}" destId="{DB818312-E6FF-4C99-AD9D-007E36CD5BE1}" srcOrd="2" destOrd="0" presId="urn:microsoft.com/office/officeart/2009/3/layout/PhasedProcess"/>
    <dgm:cxn modelId="{A86FD85C-9AEC-4B4A-B5C0-EEC726D39C50}" type="presParOf" srcId="{5340D937-9403-482D-BF52-617546820904}" destId="{2CD0EB98-4F20-4B41-A66B-EA7608AE9CB5}" srcOrd="3" destOrd="0" presId="urn:microsoft.com/office/officeart/2009/3/layout/PhasedProcess"/>
    <dgm:cxn modelId="{983ECEB9-5067-4C39-9D1E-27635F9BDD96}" type="presParOf" srcId="{2CD0EB98-4F20-4B41-A66B-EA7608AE9CB5}" destId="{4BF9B74D-E935-44D4-B401-C0105E39EC34}" srcOrd="0" destOrd="0" presId="urn:microsoft.com/office/officeart/2009/3/layout/PhasedProcess"/>
    <dgm:cxn modelId="{0EC27998-C9E7-4EC9-AFB4-88BFEBF54FC1}" type="presParOf" srcId="{2CD0EB98-4F20-4B41-A66B-EA7608AE9CB5}" destId="{9BEFC078-CEC2-4758-80AF-527EF158A9C3}" srcOrd="1" destOrd="0" presId="urn:microsoft.com/office/officeart/2009/3/layout/PhasedProcess"/>
    <dgm:cxn modelId="{BA972505-EC21-4484-8B36-E8576EA9E96F}" type="presParOf" srcId="{2CD0EB98-4F20-4B41-A66B-EA7608AE9CB5}" destId="{50113AB2-BFD5-4D6C-937C-EB5B5205E92A}" srcOrd="2" destOrd="0" presId="urn:microsoft.com/office/officeart/2009/3/layout/PhasedProcess"/>
    <dgm:cxn modelId="{A0D1642F-1BAD-416A-9A46-710D1DDC4BF7}" type="presParOf" srcId="{2CD0EB98-4F20-4B41-A66B-EA7608AE9CB5}" destId="{8A2E850E-4E91-47BC-AD1E-E6E0311E7A38}" srcOrd="3" destOrd="0" presId="urn:microsoft.com/office/officeart/2009/3/layout/PhasedProcess"/>
    <dgm:cxn modelId="{35D06410-C9F7-4DFF-A802-18E3AB3A6F1B}" type="presParOf" srcId="{5340D937-9403-482D-BF52-617546820904}" destId="{1D7FA5D4-4D0F-45D6-8BDF-B348C728778C}" srcOrd="4" destOrd="0" presId="urn:microsoft.com/office/officeart/2009/3/layout/PhasedProcess"/>
    <dgm:cxn modelId="{896A48A6-BCFF-4EEA-964D-BF26A6B2F5D1}" type="presParOf" srcId="{1D7FA5D4-4D0F-45D6-8BDF-B348C728778C}" destId="{068051B1-566A-4168-8DA8-202DD2057748}" srcOrd="0" destOrd="0" presId="urn:microsoft.com/office/officeart/2009/3/layout/PhasedProcess"/>
    <dgm:cxn modelId="{6EF770BD-3EC9-4FC7-841D-AA933694D11A}" type="presParOf" srcId="{1D7FA5D4-4D0F-45D6-8BDF-B348C728778C}" destId="{A72A0B01-6B7D-4A05-9A7F-FC636D86F448}" srcOrd="1" destOrd="0" presId="urn:microsoft.com/office/officeart/2009/3/layout/PhasedProcess"/>
    <dgm:cxn modelId="{ED2806DE-6934-4B74-8B68-19D15FF892D8}" type="presParOf" srcId="{1D7FA5D4-4D0F-45D6-8BDF-B348C728778C}" destId="{E12C2154-E555-443F-A327-7F84FB0F63B1}" srcOrd="2" destOrd="0" presId="urn:microsoft.com/office/officeart/2009/3/layout/PhasedProcess"/>
    <dgm:cxn modelId="{03ED1A67-2731-4A75-9E7D-E6AC44FC6C71}" type="presParOf" srcId="{1D7FA5D4-4D0F-45D6-8BDF-B348C728778C}" destId="{92A4AA46-1905-4817-9CB1-CC94E4C0557B}" srcOrd="3" destOrd="0" presId="urn:microsoft.com/office/officeart/2009/3/layout/PhasedProcess"/>
    <dgm:cxn modelId="{DAEE0DE2-4110-4658-9E69-E6E718B0F98E}" type="presParOf" srcId="{1D7FA5D4-4D0F-45D6-8BDF-B348C728778C}" destId="{96FF01DB-F4C9-4AAA-8411-F355697CE6D7}" srcOrd="4" destOrd="0" presId="urn:microsoft.com/office/officeart/2009/3/layout/PhasedProcess"/>
    <dgm:cxn modelId="{F3C12900-2350-4980-B83D-61E013C41770}" type="presParOf" srcId="{1D7FA5D4-4D0F-45D6-8BDF-B348C728778C}" destId="{7EF80C66-E5F0-4832-8B7F-59A02A653FB1}" srcOrd="5" destOrd="0" presId="urn:microsoft.com/office/officeart/2009/3/layout/PhasedProcess"/>
    <dgm:cxn modelId="{429800E8-3E3A-45F4-9CC0-F7323910EE6B}" type="presParOf" srcId="{5340D937-9403-482D-BF52-617546820904}" destId="{D8057198-71AF-4D3D-B0CC-B52633577D53}" srcOrd="5" destOrd="0" presId="urn:microsoft.com/office/officeart/2009/3/layout/PhasedProcess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B3368-6F4B-416C-A025-4AD879E2A4DB}">
      <dsp:nvSpPr>
        <dsp:cNvPr id="0" name=""/>
        <dsp:cNvSpPr/>
      </dsp:nvSpPr>
      <dsp:spPr>
        <a:xfrm>
          <a:off x="1579999" y="0"/>
          <a:ext cx="4320000" cy="4320000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572CC-5A13-4C3C-B602-61109435FC22}">
      <dsp:nvSpPr>
        <dsp:cNvPr id="0" name=""/>
        <dsp:cNvSpPr/>
      </dsp:nvSpPr>
      <dsp:spPr>
        <a:xfrm>
          <a:off x="3740000" y="432421"/>
          <a:ext cx="2808000" cy="7678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MAP</a:t>
          </a:r>
        </a:p>
      </dsp:txBody>
      <dsp:txXfrm>
        <a:off x="3777481" y="469902"/>
        <a:ext cx="2733038" cy="692850"/>
      </dsp:txXfrm>
    </dsp:sp>
    <dsp:sp modelId="{79FC3545-5505-4597-9BA8-CA72E35ED970}">
      <dsp:nvSpPr>
        <dsp:cNvPr id="0" name=""/>
        <dsp:cNvSpPr/>
      </dsp:nvSpPr>
      <dsp:spPr>
        <a:xfrm>
          <a:off x="3740000" y="1296210"/>
          <a:ext cx="2808000" cy="7678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Website</a:t>
          </a:r>
        </a:p>
      </dsp:txBody>
      <dsp:txXfrm>
        <a:off x="3777481" y="1333691"/>
        <a:ext cx="2733038" cy="692850"/>
      </dsp:txXfrm>
    </dsp:sp>
    <dsp:sp modelId="{33EDA977-0917-4169-AEF4-20CCD7D8BF0D}">
      <dsp:nvSpPr>
        <dsp:cNvPr id="0" name=""/>
        <dsp:cNvSpPr/>
      </dsp:nvSpPr>
      <dsp:spPr>
        <a:xfrm>
          <a:off x="3740000" y="2160000"/>
          <a:ext cx="2808000" cy="7678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Umfragen</a:t>
          </a:r>
        </a:p>
      </dsp:txBody>
      <dsp:txXfrm>
        <a:off x="3777481" y="2197481"/>
        <a:ext cx="2733038" cy="692850"/>
      </dsp:txXfrm>
    </dsp:sp>
    <dsp:sp modelId="{BC7D08EF-0C6E-40CB-9AE0-A80EB7DF06E6}">
      <dsp:nvSpPr>
        <dsp:cNvPr id="0" name=""/>
        <dsp:cNvSpPr/>
      </dsp:nvSpPr>
      <dsp:spPr>
        <a:xfrm>
          <a:off x="3740000" y="3023789"/>
          <a:ext cx="2808000" cy="7678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Business Modell</a:t>
          </a:r>
        </a:p>
      </dsp:txBody>
      <dsp:txXfrm>
        <a:off x="3777481" y="3061270"/>
        <a:ext cx="2733038" cy="692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302F4-30CE-41E5-BF95-6512FD7DEC49}">
      <dsp:nvSpPr>
        <dsp:cNvPr id="0" name=""/>
        <dsp:cNvSpPr/>
      </dsp:nvSpPr>
      <dsp:spPr>
        <a:xfrm>
          <a:off x="576064" y="801"/>
          <a:ext cx="3321843" cy="19931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4400" kern="1200" dirty="0">
              <a:solidFill>
                <a:schemeClr val="bg1"/>
              </a:solidFill>
            </a:rPr>
            <a:t>Förderungen (CEMIT)</a:t>
          </a:r>
        </a:p>
      </dsp:txBody>
      <dsp:txXfrm>
        <a:off x="576064" y="801"/>
        <a:ext cx="3321843" cy="1993106"/>
      </dsp:txXfrm>
    </dsp:sp>
    <dsp:sp modelId="{610AE098-9354-4260-9861-76BFD42FD3AB}">
      <dsp:nvSpPr>
        <dsp:cNvPr id="0" name=""/>
        <dsp:cNvSpPr/>
      </dsp:nvSpPr>
      <dsp:spPr>
        <a:xfrm>
          <a:off x="4230092" y="801"/>
          <a:ext cx="3321843" cy="19931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4400" kern="1200" dirty="0">
              <a:solidFill>
                <a:schemeClr val="bg1"/>
              </a:solidFill>
            </a:rPr>
            <a:t>iOS App (Expo)</a:t>
          </a:r>
        </a:p>
      </dsp:txBody>
      <dsp:txXfrm>
        <a:off x="4230092" y="801"/>
        <a:ext cx="3321843" cy="1993106"/>
      </dsp:txXfrm>
    </dsp:sp>
    <dsp:sp modelId="{C52E549C-A0B1-4BF7-BC7E-C92C10B28CF7}">
      <dsp:nvSpPr>
        <dsp:cNvPr id="0" name=""/>
        <dsp:cNvSpPr/>
      </dsp:nvSpPr>
      <dsp:spPr>
        <a:xfrm>
          <a:off x="576064" y="2326092"/>
          <a:ext cx="3321843" cy="19931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4400" kern="1200" dirty="0">
              <a:solidFill>
                <a:schemeClr val="bg1"/>
              </a:solidFill>
            </a:rPr>
            <a:t>Kunden-/Userakquise</a:t>
          </a:r>
        </a:p>
      </dsp:txBody>
      <dsp:txXfrm>
        <a:off x="576064" y="2326092"/>
        <a:ext cx="3321843" cy="1993106"/>
      </dsp:txXfrm>
    </dsp:sp>
    <dsp:sp modelId="{54464111-2CF5-4FB0-897E-6C6B232ED552}">
      <dsp:nvSpPr>
        <dsp:cNvPr id="0" name=""/>
        <dsp:cNvSpPr/>
      </dsp:nvSpPr>
      <dsp:spPr>
        <a:xfrm>
          <a:off x="4230092" y="2326092"/>
          <a:ext cx="3321843" cy="19931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4400" kern="1200" dirty="0">
              <a:solidFill>
                <a:schemeClr val="bg1"/>
              </a:solidFill>
            </a:rPr>
            <a:t>Website (SEO)</a:t>
          </a:r>
        </a:p>
      </dsp:txBody>
      <dsp:txXfrm>
        <a:off x="4230092" y="2326092"/>
        <a:ext cx="3321843" cy="1993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0964C-D36C-4BFD-91D1-B96E9F7995B1}">
      <dsp:nvSpPr>
        <dsp:cNvPr id="0" name=""/>
        <dsp:cNvSpPr/>
      </dsp:nvSpPr>
      <dsp:spPr>
        <a:xfrm rot="5400000">
          <a:off x="706824" y="167"/>
          <a:ext cx="4484046" cy="448371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4A4C1-4F51-47DA-BC60-82B8F8DEEB75}">
      <dsp:nvSpPr>
        <dsp:cNvPr id="0" name=""/>
        <dsp:cNvSpPr/>
      </dsp:nvSpPr>
      <dsp:spPr>
        <a:xfrm rot="16200000">
          <a:off x="5321553" y="167"/>
          <a:ext cx="4484046" cy="448371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18312-E6FF-4C99-AD9D-007E36CD5BE1}">
      <dsp:nvSpPr>
        <dsp:cNvPr id="0" name=""/>
        <dsp:cNvSpPr/>
      </dsp:nvSpPr>
      <dsp:spPr>
        <a:xfrm>
          <a:off x="5852159" y="3895087"/>
          <a:ext cx="3404636" cy="897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900" b="1" kern="1200" dirty="0">
            <a:latin typeface="Futura Std Book" panose="020B0502020204020303" pitchFamily="34" charset="0"/>
          </a:endParaRPr>
        </a:p>
      </dsp:txBody>
      <dsp:txXfrm>
        <a:off x="5852159" y="3895087"/>
        <a:ext cx="3404636" cy="897096"/>
      </dsp:txXfrm>
    </dsp:sp>
    <dsp:sp modelId="{4BF9B74D-E935-44D4-B401-C0105E39EC34}">
      <dsp:nvSpPr>
        <dsp:cNvPr id="0" name=""/>
        <dsp:cNvSpPr/>
      </dsp:nvSpPr>
      <dsp:spPr>
        <a:xfrm>
          <a:off x="6037087" y="1273267"/>
          <a:ext cx="1711321" cy="1711321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900" kern="1200" dirty="0"/>
            <a:t>B2B</a:t>
          </a:r>
        </a:p>
      </dsp:txBody>
      <dsp:txXfrm>
        <a:off x="6276056" y="1475068"/>
        <a:ext cx="986707" cy="1307718"/>
      </dsp:txXfrm>
    </dsp:sp>
    <dsp:sp modelId="{50113AB2-BFD5-4D6C-937C-EB5B5205E92A}">
      <dsp:nvSpPr>
        <dsp:cNvPr id="0" name=""/>
        <dsp:cNvSpPr/>
      </dsp:nvSpPr>
      <dsp:spPr>
        <a:xfrm>
          <a:off x="7270472" y="1273267"/>
          <a:ext cx="1711321" cy="1711321"/>
        </a:xfrm>
        <a:prstGeom prst="ellipse">
          <a:avLst/>
        </a:prstGeom>
        <a:solidFill>
          <a:schemeClr val="accent5">
            <a:alpha val="50000"/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900" kern="1200" dirty="0"/>
            <a:t>B2G</a:t>
          </a:r>
        </a:p>
      </dsp:txBody>
      <dsp:txXfrm>
        <a:off x="7756117" y="1475068"/>
        <a:ext cx="986707" cy="1307718"/>
      </dsp:txXfrm>
    </dsp:sp>
    <dsp:sp modelId="{068051B1-566A-4168-8DA8-202DD2057748}">
      <dsp:nvSpPr>
        <dsp:cNvPr id="0" name=""/>
        <dsp:cNvSpPr/>
      </dsp:nvSpPr>
      <dsp:spPr>
        <a:xfrm>
          <a:off x="2059632" y="761677"/>
          <a:ext cx="1346140" cy="1346171"/>
        </a:xfrm>
        <a:prstGeom prst="ellipse">
          <a:avLst/>
        </a:prstGeom>
        <a:solidFill>
          <a:schemeClr val="accent5">
            <a:alpha val="50000"/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000" kern="1200" dirty="0"/>
            <a:t>User</a:t>
          </a:r>
        </a:p>
      </dsp:txBody>
      <dsp:txXfrm>
        <a:off x="2256770" y="958819"/>
        <a:ext cx="951864" cy="951887"/>
      </dsp:txXfrm>
    </dsp:sp>
    <dsp:sp modelId="{A72A0B01-6B7D-4A05-9A7F-FC636D86F448}">
      <dsp:nvSpPr>
        <dsp:cNvPr id="0" name=""/>
        <dsp:cNvSpPr/>
      </dsp:nvSpPr>
      <dsp:spPr>
        <a:xfrm>
          <a:off x="1563154" y="1887136"/>
          <a:ext cx="661234" cy="660970"/>
        </a:xfrm>
        <a:prstGeom prst="ellipse">
          <a:avLst/>
        </a:prstGeom>
        <a:solidFill>
          <a:schemeClr val="accent5">
            <a:alpha val="50000"/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12C2154-E555-443F-A327-7F84FB0F63B1}">
      <dsp:nvSpPr>
        <dsp:cNvPr id="0" name=""/>
        <dsp:cNvSpPr/>
      </dsp:nvSpPr>
      <dsp:spPr>
        <a:xfrm>
          <a:off x="3516241" y="1026474"/>
          <a:ext cx="384746" cy="384495"/>
        </a:xfrm>
        <a:prstGeom prst="ellipse">
          <a:avLst/>
        </a:prstGeom>
        <a:solidFill>
          <a:schemeClr val="accent5">
            <a:alpha val="50000"/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2A4AA46-1905-4817-9CB1-CC94E4C0557B}">
      <dsp:nvSpPr>
        <dsp:cNvPr id="0" name=""/>
        <dsp:cNvSpPr/>
      </dsp:nvSpPr>
      <dsp:spPr>
        <a:xfrm>
          <a:off x="3373263" y="1565701"/>
          <a:ext cx="1346140" cy="1346171"/>
        </a:xfrm>
        <a:prstGeom prst="ellipse">
          <a:avLst/>
        </a:prstGeom>
        <a:solidFill>
          <a:schemeClr val="accent5">
            <a:alpha val="50000"/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000" kern="1200" dirty="0"/>
        </a:p>
      </dsp:txBody>
      <dsp:txXfrm>
        <a:off x="3570401" y="1762843"/>
        <a:ext cx="951864" cy="951887"/>
      </dsp:txXfrm>
    </dsp:sp>
    <dsp:sp modelId="{96FF01DB-F4C9-4AAA-8411-F355697CE6D7}">
      <dsp:nvSpPr>
        <dsp:cNvPr id="0" name=""/>
        <dsp:cNvSpPr/>
      </dsp:nvSpPr>
      <dsp:spPr>
        <a:xfrm>
          <a:off x="3514032" y="2994203"/>
          <a:ext cx="384746" cy="384495"/>
        </a:xfrm>
        <a:prstGeom prst="ellipse">
          <a:avLst/>
        </a:prstGeom>
        <a:solidFill>
          <a:schemeClr val="accent5">
            <a:alpha val="50000"/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EF80C66-E5F0-4832-8B7F-59A02A653FB1}">
      <dsp:nvSpPr>
        <dsp:cNvPr id="0" name=""/>
        <dsp:cNvSpPr/>
      </dsp:nvSpPr>
      <dsp:spPr>
        <a:xfrm>
          <a:off x="2083620" y="2334984"/>
          <a:ext cx="1346140" cy="1346171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2600" kern="1200"/>
        </a:p>
      </dsp:txBody>
      <dsp:txXfrm>
        <a:off x="2280758" y="2532126"/>
        <a:ext cx="951864" cy="951887"/>
      </dsp:txXfrm>
    </dsp:sp>
    <dsp:sp modelId="{D8057198-71AF-4D3D-B0CC-B52633577D53}">
      <dsp:nvSpPr>
        <dsp:cNvPr id="0" name=""/>
        <dsp:cNvSpPr/>
      </dsp:nvSpPr>
      <dsp:spPr>
        <a:xfrm>
          <a:off x="1549507" y="3895087"/>
          <a:ext cx="3404636" cy="897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900" b="1" kern="1200" dirty="0">
              <a:latin typeface="Futura Std Book" panose="020B0502020204020303" pitchFamily="34" charset="0"/>
            </a:rPr>
            <a:t>B2C</a:t>
          </a:r>
        </a:p>
      </dsp:txBody>
      <dsp:txXfrm>
        <a:off x="1549507" y="3895087"/>
        <a:ext cx="3404636" cy="897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19:03:1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24575,'0'5'0,"0"-1"0,0-2 0,0 1 0,0-1 0,0 0 0,0 0 0,0 0 0,0 1 0,0-1 0,0 0 0,1-1 0,-1 1 0,1-1 0,-1 1 0,1 0 0,-1 0 0,1-1 0,-1 1 0,1-1 0,-1 1 0,1-1 0,0 0 0,-1 1 0,1-1 0,0 1 0,0-1 0,0 1 0,0-1 0,-1 1 0,1-1 0,0 0 0,-1 1 0,1-1 0,-1 1 0,0 0 0,1-1 0,0 1 0,0-1 0,-1 2 0,0-1 0,0 0 0,1 0 0,-1 0 0,2 1 0,-1-1 0,1 0 0,0 2 0,0-2 0,-1 2 0,0-2 0,0 0 0,0 1 0,-1-1 0,1 0 0,-1 0 0,0 0 0,0 0 0,1 1 0,0-1 0,0 0 0,0-1 0,-1 1 0,1-1 0,0 1 0,0 0 0,0 1 0,1-1 0,-2 0 0,2 0 0,-1 2 0,0-2 0,0 2 0,-1-2 0,1 1 0,-1-1 0,1-1 0,-1 1 0,1-1 0,-1 1 0,0-6 0,0 1 0,0-5 0,0 5 0,0 1 0,0-2 0,0 2 0,0-2 0,-1 2 0,1 0 0,-2-1 0,2 1 0,-1 0 0,0 0 0,0 0 0,0 1 0,0-1 0,1-1 0,-2 0 0,2 1 0,-2-2 0,1 2 0,0 0 0,0-1 0,1 1 0,-1 0 0,0 0 0,1-1 0,-2 2 0,2-1 0,-1 1 0,0 0 0,0-1 0,0 0 0,0 1 0,1-1 0,-1 1 0,0 0 0,1-1 0,-1 0 0,0 1 0,0-1 0,0 1 0,0-2 0,1 1 0,-1 0 0,0 0 0,1 0 0,-1-1 0,0 2 0,1-2 0,-2 3 0,1-4 0,-1 3 0,2-1 0,-2 1 0,2-1 0,-2 0 0,1 0 0,-1 1 0,2-1 0,-2 2 0,2-2 0,-2 2 0,2-2 0,-2 2 0,1-2 0,4 3 0,-1 0 0,4 2 0,-5 0 0,1-2 0,-1 1 0,0-1 0,1 1 0,-1 1 0,1-1 0,-1 0 0,0 0 0,1 0 0,-2 0 0,1 1 0,-1-1 0,1 0 0,-1 0 0,1 0 0,-1 1 0,0-1 0,1 0 0,0 0 0,0 1 0,-1-1 0,0 0 0,0 0 0,0 1 0,1-2 0,-1 1 0,1-1 0,-1 1 0,0 0 0,0 1 0,0-1 0,0 0 0,0 0 0,0 0 0,1 0 0,-1 1 0,1-1 0,-1 0 0,1 0 0,-1 0 0,1 1 0,0-2 0,0 1 0,0-1 0,-1 1 0,1-1 0,-1-4 0,1 0 0,-1-4 0,0 3 0,-1-3 0,1 4 0,-3-3 0,3 4 0,-1-1 0,0 1 0,1 0 0,-1 0 0,1-1 0,-1 1 0,1 0 0,-1 0 0,0 1 0,0-1 0,1 0 0,0 0 0,-2 0 0,2-1 0,-2 1 0,2 0 0,-1 0 0,0-1 0,1 1 0,-1 0 0,0 1 0,0-2 0,0 2 0,0 0 0,1-1 0,-1 1 0,1-2 0,-1 1 0,1 0 0,-1 0 0,1 0 0,0-1 0,0 1 0,0 0 0,0 0 0,0 0 0,0 0 0,2 5 0,-2-1 0,3 4 0,-2-4 0,0 0 0,-1 1 0,1-1 0,-1 0 0,1 0 0,0 1 0,-1-1 0,1 0 0,0 0 0,-1 0 0,1 1 0,0-2 0,-1 1 0,1-1 0,-1 1 0,1-1 0,0 1 0,0 0 0,0 0 0,-1 0 0,1 0 0,0 1 0,-1-1 0,1 0 0,0 0 0,-1 1 0,1-1 0,0 0 0,-1 0 0,2 0 0,-1 1 0,0-1 0,0 0 0,-1 0 0,1 0 0,-1 1 0,0-1 0,0 0 0,0 0 0,1-1 0,-1 1 0,1-1 0,-1 2 0,0-1 0,0 0 0,0 0 0,0 0 0,0 1 0,0-1 0,0 0 0,0 0 0,0 0 0,0 0 0,0 1 0,0-1 0,0 0 0,0 0 0,0 0 0,0 0 0,0 0 0,0 1 0,0-1 0,0 0 0,0 0 0,1 0 0,-1 1 0,1-1 0,-1 0 0,1 0 0,0 0 0,0 1 0,0-1 0,-1 0 0,1 0 0,-1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19:03:23.457"/>
    </inkml:context>
    <inkml:brush xml:id="br0">
      <inkml:brushProperty name="width" value="0.05" units="cm"/>
      <inkml:brushProperty name="height" value="0.05" units="cm"/>
      <inkml:brushProperty name="color" value="#548235"/>
    </inkml:brush>
  </inkml:definitions>
  <inkml:trace contextRef="#ctx0" brushRef="#br0">53 2 24575,'-2'8'0,"1"1"0,-2-4 0,1 3 0,0-2 0,-1 0 0,2-2 0,-1-1 0,1 0 0,1-1 0,-1 0 0,1 0 0,0 0 0,0 0 0,0 1 0,0-1 0,-1 1 0,0 1 0,-3 1 0,1 1 0,-1 0 0,2 0 0,-1-1 0,0 2 0,1-3 0,0 2 0,2-4 0,0 0 0,0 0 0,0 0 0,1-1 0,1-3 0,1 0 0,0-2 0,-1 0 0,1 1 0,-2-1 0,1 1 0,-1-2 0,2 3 0,-2-2 0,1 2 0,-1 0 0,1-1 0,0 1 0,-2 0 0,2-1 0,-2 1 0,2 1 0,-2-1 0,2 1 0,-1-2 0,1 1 0,-2 0 0,1 0 0,-1-1 0,1 1 0,-1 0 0,1 0 0,-1 0 0,0-1 0,0 1 0,0 0 0,0 0 0,0 0 0,-1 0 0,0 1 0,0 6 0,0-3 0,0 4 0,0-2 0,0 0 0,1 1 0,0-1 0,0-1 0,0 2 0,0-1 0,0 1 0,-1-1 0,1 0 0,-1-1 0,0 0 0,1 0 0,-2-1 0,1 0 0,-1 1 0,2-1 0,-1 0 0,0 0 0,1 1 0,-2-2 0,1 1 0,-1-2 0,1 2 0,-1-1 0,0 0 0,1 1 0,-1 0 0,0 0 0,1 0 0,-1-1 0,2 1 0,-1-1 0,1 1 0,0 0 0,0 0 0,0 0 0,0 1 0,0-1 0,0 0 0,0 0 0,0-9 0,1 4 0,-1-8 0,3 6 0,-3-1 0,2 0 0,0-2 0,-1 3 0,2-3 0,-2 3 0,0-2 0,2 3 0,-2 0 0,0 1 0,1-2 0,-1 3 0,1-2 0,-2 2 0,2 0 0,-2-1 0,2 1 0,0 0 0,-1-2 0,0 1 0,0 0 0,-1 1 0,1-2 0,-1 1 0,1 0 0,-1 1 0,2-1 0,-2 1 0,0-1 0,1 0 0,-1-1 0,1 2 0,-1 0 0,0-1 0,0 1 0,0 0 0,0 0 0,0-1 0,0 8 0,0-2 0,0 6 0,0-4 0,0 0 0,0 0 0,-1 2 0,0-2 0,-1 1 0,2-1 0,-2 0 0,1 2 0,1-2 0,-1 1 0,0-2 0,0 2 0,0-1 0,1 0 0,-1-2 0,1 0 0,-1 0 0,1 0 0,0-1 0,0 1 0,-1-1 0,1 0 0,-1 1 0,-1-1 0,2 0 0,-1 0 0,0 1 0,1-1 0,-2-1 0,2 1 0,-1-1 0,1 1 0,-1 1 0,0-1 0,0 0 0,1 0 0,0 0 0,0 1 0,0-1 0,0 0 0,0 0 0,-1 0 0,1 1 0,-2-2 0,2 1 0,-2-2 0,1 2 0,-2-1 0,1 0 0,1 1 0,0-1 0,0 1 0,1 0 0,-1-1 0,1 1 0,0-9 0,0 4 0,0-8 0,0 5 0,0 0 0,0-2 0,0 3 0,0-1 0,0 1 0,0-2 0,0 2 0,0-1 0,0 2 0,0 1 0,0-1 0,0 2 0,0 0 0,0 0 0,0-1 0,0 1 0,1 1 0,-1-1 0,2 1 0,-1-2 0,1 1 0,0 0 0,-1 1 0,0-1 0,0 1 0,0-2 0,-1 1 0,1 0 0,-1 0 0,0 0 0,0-1 0,0 1 0,0 0 0,0-1 0,0 1 0,0-1 0,0 1 0,0-2 0,0 2 0,0 0 0,0 0 0,0 0 0,0-1 0,0 1 0,0 0 0,0 0 0,-1 0 0,0 5 0,-1 0 0,1 3 0,0-1 0,1 0 0,-1 0 0,0 0 0,0 1 0,0 0 0,0 0 0,1-2 0,-1 1 0,-1-2 0,2 1 0,-1 0 0,1-1 0,-1 0 0,1 0 0,-2-1 0,1 1 0,-1-1 0,1 0 0,0 0 0,-1 0 0,2 0 0,-1-1 0,1 1 0,0 0 0,0 0 0,0 1 0,0-1 0,0 0 0,0 0 0,0 1 0,0-1 0,0 0 0,0 0 0,0 1 0,0-1 0,0 0 0,0 0 0,0 1 0,0-1 0,0 0 0,0 0 0,0 0 0,0 1 0,0-1 0,0 0 0,0 0 0,0 0 0,1 0 0,0 1 0,-1-1 0,1-1 0,-1 1 0,2-2 0,-2 2 0,2-2 0,-1 1 0,1 0 0,-1-1 0,1 1 0,0-1 0,0 0 0,0 0 0,1 0 0,-1 0 0,0 0 0,1 0 0,-1 0 0,0 0 0,0 0 0,0 0 0,1 0 0,-2 0 0,-1-3 0,-2 1 0,1-1 0,-1 2 0,2-2 0,-1 2 0,0-1 0,1 0 0,-1 0 0,0 0 0,0 0 0,0 1 0,1-1 0,0-1 0,0 1 0,-1-1 0,1 0 0,-1-2 0,1 0 0,0 2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E45EB-B933-4AB5-903B-6A83409120BD}" type="datetimeFigureOut">
              <a:rPr lang="de-AT" smtClean="0"/>
              <a:t>06.03.2020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65723-66C5-47DC-9A6F-78F0651E4E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392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muforschung.ac.at/zahlen-fakten/kmu-daten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(K) </a:t>
            </a:r>
            <a:r>
              <a:rPr lang="de-AT" dirty="0" err="1"/>
              <a:t>Wavect</a:t>
            </a:r>
            <a:r>
              <a:rPr lang="de-AT" dirty="0"/>
              <a:t> = „Wave </a:t>
            </a:r>
            <a:r>
              <a:rPr lang="de-AT" dirty="0" err="1"/>
              <a:t>Effect</a:t>
            </a:r>
            <a:r>
              <a:rPr lang="de-AT" dirty="0"/>
              <a:t>“ = Der Welleneffekt, denn der selbst der kleinste Stein kann große Wellen schlagen</a:t>
            </a:r>
          </a:p>
          <a:p>
            <a:endParaRPr lang="de-AT" dirty="0"/>
          </a:p>
          <a:p>
            <a:r>
              <a:rPr lang="de-AT" dirty="0"/>
              <a:t>D: Welleneffekt Animation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78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de-AT" dirty="0"/>
              <a:t>(D)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AT" dirty="0"/>
              <a:t>Unsere App: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/>
              <a:t>Informiert User, wie sie helfen können und was dabei zu beachten ist (z.B. korrekte Mülltrennung)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/>
              <a:t>Zeigt Usern, wie viel und was sie zu unserer Gesellschaft beigetragen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/>
              <a:t>Gibt Usern monetäre &amp; persönliche Anreize aus ihrer Komfortzone zu gehen, z.B. durch Gamification (Punkte sammeln, Erfolge -&gt; Micro </a:t>
            </a:r>
            <a:r>
              <a:rPr lang="de-AT" dirty="0" err="1"/>
              <a:t>Volunteering</a:t>
            </a:r>
            <a:r>
              <a:rPr lang="de-AT" dirty="0"/>
              <a:t>, 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>
              <a:solidFill>
                <a:schemeClr val="bg1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sz="1000" dirty="0">
                <a:solidFill>
                  <a:schemeClr val="bg1">
                    <a:lumMod val="85000"/>
                  </a:schemeClr>
                </a:solidFill>
              </a:rPr>
              <a:t># Nicht explizit vortragen: (Q&amp;A):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sz="1000" dirty="0">
                <a:solidFill>
                  <a:schemeClr val="bg1">
                    <a:lumMod val="85000"/>
                  </a:schemeClr>
                </a:solidFill>
              </a:rPr>
              <a:t>Mithilfe unserer App lassen sich all diese Problematiken umgehen. User bekommen Herausforderungen entsprechend ihrer Wertvorstellungen vorgeschlagen, haben zusätzlich die Chance Preise, z.B. exklusive Rabatte, Gutscheine/Produkte, basierend auf ihren Interessen zu gewinnen. Der User sammelt dadurch außerdem Punkte &amp; Erfolge (Gamification, Micro-</a:t>
            </a:r>
            <a:r>
              <a:rPr lang="de-AT" sz="1000" dirty="0" err="1">
                <a:solidFill>
                  <a:schemeClr val="bg1">
                    <a:lumMod val="85000"/>
                  </a:schemeClr>
                </a:solidFill>
              </a:rPr>
              <a:t>Volunteering</a:t>
            </a:r>
            <a:r>
              <a:rPr lang="de-AT" sz="1000" dirty="0">
                <a:solidFill>
                  <a:schemeClr val="bg1">
                    <a:lumMod val="85000"/>
                  </a:schemeClr>
                </a:solidFill>
              </a:rPr>
              <a:t>), die anschließend auf dem Profil angezeigt werden und dem Lebenslauf angehängt werden können. Im Anschluss wird jedem gezeigt, wie viel Impakt nun tatsächlich erzeugt wurde.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057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(K)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Unternehmen im B2C-Bereich</a:t>
            </a:r>
            <a:r>
              <a:rPr lang="de-AT" b="1" dirty="0"/>
              <a:t>, v.a. KMUs</a:t>
            </a:r>
            <a:r>
              <a:rPr lang="de-AT" dirty="0"/>
              <a:t>, haben oftmals keinen Zugang zu </a:t>
            </a:r>
            <a:r>
              <a:rPr lang="de-AT" dirty="0" err="1"/>
              <a:t>Coporate</a:t>
            </a:r>
            <a:r>
              <a:rPr lang="de-AT" dirty="0"/>
              <a:t>-Social-</a:t>
            </a:r>
            <a:r>
              <a:rPr lang="de-AT" dirty="0" err="1"/>
              <a:t>Responsibility</a:t>
            </a:r>
            <a:r>
              <a:rPr lang="de-AT" dirty="0"/>
              <a:t> [CSR], wissen nicht mal was es ist, welche Vorteile es bietet und haben erst recht keine Ressourcen dafür.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CSR wird heute ähnlich zu den Print-Medien (Plakate, Flyer, Zeitungen, …) nicht </a:t>
            </a:r>
            <a:r>
              <a:rPr lang="de-AT" dirty="0" err="1"/>
              <a:t>targetiert</a:t>
            </a:r>
            <a:r>
              <a:rPr lang="de-AT" dirty="0"/>
              <a:t>, denn nicht jeder Teilnehmer bei </a:t>
            </a:r>
            <a:r>
              <a:rPr lang="de-AT" dirty="0" err="1"/>
              <a:t>Hofer‘s</a:t>
            </a:r>
            <a:r>
              <a:rPr lang="de-AT" dirty="0"/>
              <a:t> Müllsammelaktionen passt in die Zielgruppe des Unternehmens.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7260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(K)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Unternehmen können Exklusiv-Rabatte, Wertgutscheine und Dienstleistungen bzw. Produkte an ihre Zielgruppe verlosen und schaffen durch das Schaffen der Anreize nachhaltigen Impakt. Wir nennen das Ganze </a:t>
            </a:r>
            <a:r>
              <a:rPr lang="de-AT" b="1" dirty="0"/>
              <a:t>personalisiertes CSR</a:t>
            </a:r>
            <a:r>
              <a:rPr lang="de-AT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User müssen das Lösen einer Herausforderung mit einem Bild/Video bestätigen und es auf zumindest einer Social-Media Plattform ihrer Wahl teilen (z.B. </a:t>
            </a:r>
            <a:r>
              <a:rPr lang="de-AT" dirty="0" err="1"/>
              <a:t>TikTok</a:t>
            </a:r>
            <a:r>
              <a:rPr lang="de-AT" dirty="0"/>
              <a:t>, Snapchat, Instagram, WhatsApp, …) und den entsprechenden Sponsor taggen bzw. verlinken. Um </a:t>
            </a:r>
            <a:r>
              <a:rPr lang="de-AT" dirty="0" err="1"/>
              <a:t>Scams</a:t>
            </a:r>
            <a:r>
              <a:rPr lang="de-AT" dirty="0"/>
              <a:t> zu vermeiden, wird das Video/Foto von Usern anschließend durch einen Slider auf dessen Authentizität bewertet.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189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(D)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Andere Organisationen stehen oft vor unglaublich großen Herausforderungen. Beispiele: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/>
              <a:t>NGOs fehlen oft Freiwillige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/>
              <a:t>Regierungen möchten ihre Bevölkerung oft zu bestimmten Verhaltensweisen anregen (wie z.B. jetzt bei der Corona-Virus Pandemie)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/>
              <a:t>Kommunen und andere regierungsnahe Organisationen fehlen meist die Ressourcen, um über den Regelbetrieb hinaus zu agieren (z.B. verschmutzte Waldabschnitte, ...)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/>
              <a:t>Vereine, Celebrities oder Politiker bzw. Parteien sind außerdem stark von ihrer Öffentlichkeitsarbeit abhängig.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6051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de-AT" dirty="0"/>
              <a:t>(D)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AT" dirty="0"/>
              <a:t>Solche Organisationsformen können daher spezifische Herausforderungen buchen, die anschließend von Unternehmen gesponsort werden.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1850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(K) Source: GfK Austria. (2017). Market Opportunities &amp; Innovation / GfK Consumer Life. Austria: GfK. Growth from Knowledge. Retrieved 6 24, 2019, from https://www.gfk.com/fileadmin/user_upload/website_content/products/DE_20171113_GfK_Consumer_Life_Einblicke_in_das_taeglich_Leben_Ihrer_Zielgruppe.pdf</a:t>
            </a:r>
            <a:endParaRPr lang="de-AT" sz="1200" dirty="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0256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1" dirty="0"/>
              <a:t>(K)</a:t>
            </a:r>
          </a:p>
          <a:p>
            <a:r>
              <a:rPr lang="de-AT" b="1" dirty="0"/>
              <a:t>Challenges auf Wertvorstellungen und Preise auf Interessen personalisieren &amp; in der Nähe der Konsumenten!!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9786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(K)</a:t>
            </a:r>
          </a:p>
          <a:p>
            <a:r>
              <a:rPr lang="de-AT" dirty="0"/>
              <a:t>Software Architektur: Nichts erklären </a:t>
            </a:r>
            <a:r>
              <a:rPr lang="de-AT" dirty="0">
                <a:sym typeface="Wingdings" panose="05000000000000000000" pitchFamily="2" charset="2"/>
              </a:rPr>
              <a:t> Nur sagen, dass wir v.a. auch technisch starke Kompetenzen im Team haben</a:t>
            </a:r>
            <a:endParaRPr lang="de-AT" dirty="0"/>
          </a:p>
          <a:p>
            <a:r>
              <a:rPr lang="de-AT" dirty="0"/>
              <a:t>nur Backend TypeScript und Frontend </a:t>
            </a:r>
            <a:r>
              <a:rPr lang="de-AT" dirty="0" err="1"/>
              <a:t>React</a:t>
            </a:r>
            <a:r>
              <a:rPr lang="de-AT" dirty="0"/>
              <a:t> bzw. </a:t>
            </a:r>
            <a:r>
              <a:rPr lang="de-AT" dirty="0" err="1"/>
              <a:t>React</a:t>
            </a:r>
            <a:r>
              <a:rPr lang="de-AT" dirty="0"/>
              <a:t> Native mit TypeScript, </a:t>
            </a:r>
            <a:r>
              <a:rPr lang="de-AT" b="1" dirty="0"/>
              <a:t>Docker-</a:t>
            </a:r>
            <a:r>
              <a:rPr lang="de-AT" b="1" dirty="0" err="1"/>
              <a:t>Swarm</a:t>
            </a:r>
            <a:r>
              <a:rPr lang="de-AT" dirty="0"/>
              <a:t>,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005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(D)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OKRs (</a:t>
            </a:r>
            <a:r>
              <a:rPr lang="de-AT" dirty="0" err="1"/>
              <a:t>Objectives</a:t>
            </a:r>
            <a:r>
              <a:rPr lang="de-AT" dirty="0"/>
              <a:t> Key-</a:t>
            </a:r>
            <a:r>
              <a:rPr lang="de-AT" dirty="0" err="1"/>
              <a:t>Results</a:t>
            </a:r>
            <a:r>
              <a:rPr lang="de-AT" dirty="0"/>
              <a:t>); Vorbild: Google &amp; </a:t>
            </a:r>
            <a:r>
              <a:rPr lang="de-AT" dirty="0" err="1"/>
              <a:t>MyMüsli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Wöchentliche Meetings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Offene Fehlerkultur, Transparenz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Verwendete Tools: </a:t>
            </a:r>
            <a:r>
              <a:rPr lang="de-AT" dirty="0" err="1"/>
              <a:t>Trello</a:t>
            </a:r>
            <a:r>
              <a:rPr lang="de-AT" dirty="0"/>
              <a:t>, Google </a:t>
            </a:r>
            <a:r>
              <a:rPr lang="de-AT" dirty="0" err="1"/>
              <a:t>Calendar</a:t>
            </a:r>
            <a:r>
              <a:rPr lang="de-AT" dirty="0"/>
              <a:t>, </a:t>
            </a:r>
            <a:r>
              <a:rPr lang="de-AT" dirty="0" err="1"/>
              <a:t>Slack</a:t>
            </a:r>
            <a:r>
              <a:rPr lang="de-AT" dirty="0"/>
              <a:t>, WhatsApp, </a:t>
            </a:r>
            <a:r>
              <a:rPr lang="de-AT" dirty="0" err="1"/>
              <a:t>Github</a:t>
            </a:r>
            <a:r>
              <a:rPr lang="de-AT" dirty="0"/>
              <a:t> (incl. </a:t>
            </a:r>
            <a:r>
              <a:rPr lang="de-AT" dirty="0" err="1"/>
              <a:t>Issue</a:t>
            </a:r>
            <a:r>
              <a:rPr lang="de-AT" dirty="0"/>
              <a:t> Tracking + Pull-</a:t>
            </a:r>
            <a:r>
              <a:rPr lang="de-AT" dirty="0" err="1"/>
              <a:t>Requests</a:t>
            </a:r>
            <a:r>
              <a:rPr lang="de-AT" dirty="0"/>
              <a:t>, 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91461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(D)</a:t>
            </a:r>
          </a:p>
          <a:p>
            <a:r>
              <a:rPr lang="de-AT" dirty="0"/>
              <a:t>Namen, Hintergründe/Kompetenzen, Positionen im Startup, Erfahrungen</a:t>
            </a:r>
          </a:p>
          <a:p>
            <a:r>
              <a:rPr lang="de-AT" dirty="0"/>
              <a:t>Der Rest vom Team befindet sich aktuell bei den Future Days im </a:t>
            </a:r>
            <a:r>
              <a:rPr lang="de-AT" dirty="0" err="1"/>
              <a:t>Sillpark</a:t>
            </a:r>
            <a:r>
              <a:rPr lang="de-AT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309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dirty="0"/>
              <a:t>(K)</a:t>
            </a:r>
          </a:p>
          <a:p>
            <a:r>
              <a:rPr lang="de-AT" sz="1200" dirty="0"/>
              <a:t>Ich würde niemals im Altersheim aushelfen, warum sollte ich auch? Habe ja ich nichts davon. </a:t>
            </a:r>
          </a:p>
          <a:p>
            <a:r>
              <a:rPr lang="de-AT" sz="1200" dirty="0"/>
              <a:t>Das Corona-Virus ist eh nur eine Grippe, warum sollte ich mir jetzt sogar noch die Hände desinfizieren?</a:t>
            </a:r>
          </a:p>
          <a:p>
            <a:r>
              <a:rPr lang="de-AT" sz="1200" dirty="0"/>
              <a:t>Der Wald und das Meer sind mein Mülleimer. Denn die Mülleimer sind sowieso immer viel zu weit weg. Und wenn nicht, gehört eh alles in den Restmüll, oder? </a:t>
            </a:r>
          </a:p>
          <a:p>
            <a:endParaRPr lang="de-AT" sz="1200" dirty="0"/>
          </a:p>
          <a:p>
            <a:r>
              <a:rPr lang="de-AT" sz="1200" dirty="0"/>
              <a:t>Ich käme außerdem niemals auf die Idee etwas Gutes zu tun, </a:t>
            </a:r>
            <a:r>
              <a:rPr lang="de-AT" sz="1200" b="1" dirty="0">
                <a:solidFill>
                  <a:srgbClr val="0070C0"/>
                </a:solidFill>
              </a:rPr>
              <a:t>denn es macht eh keinen Unterschied</a:t>
            </a:r>
            <a:r>
              <a:rPr lang="de-AT" sz="1200" b="1" i="1" dirty="0">
                <a:solidFill>
                  <a:srgbClr val="0070C0"/>
                </a:solidFill>
              </a:rPr>
              <a:t>. </a:t>
            </a:r>
          </a:p>
          <a:p>
            <a:r>
              <a:rPr lang="de-AT" sz="1200" dirty="0"/>
              <a:t>Selbst wenn, wüsste ich nicht wie anfangen und würde sicherlich gleich als Möchtegern-Weltverbesserer abgestempelt werden. </a:t>
            </a:r>
          </a:p>
          <a:p>
            <a:endParaRPr lang="de-AT" sz="1200" dirty="0"/>
          </a:p>
          <a:p>
            <a:r>
              <a:rPr lang="de-AT" sz="1200" dirty="0"/>
              <a:t>Ist es nicht generell traurig, wie wir miteinander, mit uns selbst und unserer Umwelt umgehen? </a:t>
            </a:r>
          </a:p>
          <a:p>
            <a:r>
              <a:rPr lang="de-AT" sz="1200" dirty="0"/>
              <a:t>Eine Zigarette weniger, ein Lächeln mehr und eine Plastikflasche weniger im Ozean können schon so viel bewirken.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0600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(K) </a:t>
            </a:r>
          </a:p>
          <a:p>
            <a:r>
              <a:rPr lang="de-AT" dirty="0"/>
              <a:t>Bisher wurden bzw. werden wir unterstützt von…</a:t>
            </a:r>
          </a:p>
          <a:p>
            <a:r>
              <a:rPr lang="de-AT" dirty="0"/>
              <a:t>Evtl. kurz anschneiden in welchem Rahmen (v.a. </a:t>
            </a:r>
            <a:r>
              <a:rPr lang="de-AT" dirty="0" err="1"/>
              <a:t>BusinessFragen</a:t>
            </a:r>
            <a:r>
              <a:rPr lang="de-AT" dirty="0"/>
              <a:t>: v.a. Grafik-Design, </a:t>
            </a:r>
            <a:r>
              <a:rPr lang="de-AT" dirty="0" err="1"/>
              <a:t>DigiPuls</a:t>
            </a:r>
            <a:r>
              <a:rPr lang="de-AT" dirty="0"/>
              <a:t>: freundschaftlicher Mentor/Beratung, </a:t>
            </a:r>
            <a:r>
              <a:rPr lang="de-AT" dirty="0" err="1"/>
              <a:t>Inndisus</a:t>
            </a:r>
            <a:r>
              <a:rPr lang="de-AT" dirty="0"/>
              <a:t>: Beratung, gemeinsame Projekte, …)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75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(K)</a:t>
            </a:r>
          </a:p>
          <a:p>
            <a:r>
              <a:rPr lang="de-AT" dirty="0"/>
              <a:t>Bisher waren wir bei </a:t>
            </a:r>
            <a:r>
              <a:rPr lang="de-AT" dirty="0" err="1"/>
              <a:t>AdventureX</a:t>
            </a:r>
            <a:r>
              <a:rPr lang="de-AT" dirty="0"/>
              <a:t> unter den Top 6 sowie den </a:t>
            </a:r>
            <a:r>
              <a:rPr lang="de-AT" dirty="0" err="1"/>
              <a:t>Beady</a:t>
            </a:r>
            <a:r>
              <a:rPr lang="de-AT" dirty="0"/>
              <a:t> Awards unter den Top 3. </a:t>
            </a:r>
          </a:p>
          <a:p>
            <a:r>
              <a:rPr lang="de-AT" dirty="0"/>
              <a:t>Gestern bis morgen stellen wir bei den Future Days im </a:t>
            </a:r>
            <a:r>
              <a:rPr lang="de-AT" dirty="0" err="1"/>
              <a:t>Sillpark</a:t>
            </a:r>
            <a:r>
              <a:rPr lang="de-AT" dirty="0"/>
              <a:t>, Tirol aus. (können sich vorstellen wies uns mit der Organisation erging)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9402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(D)</a:t>
            </a:r>
          </a:p>
          <a:p>
            <a:r>
              <a:rPr lang="en-US" dirty="0" err="1"/>
              <a:t>Zusätzlich</a:t>
            </a:r>
            <a:r>
              <a:rPr lang="en-US" dirty="0"/>
              <a:t> </a:t>
            </a:r>
            <a:r>
              <a:rPr lang="en-US" dirty="0" err="1"/>
              <a:t>erreichte</a:t>
            </a:r>
            <a:r>
              <a:rPr lang="en-US" dirty="0"/>
              <a:t> </a:t>
            </a:r>
            <a:r>
              <a:rPr lang="en-US" dirty="0" err="1"/>
              <a:t>Meilensteine</a:t>
            </a:r>
            <a:r>
              <a:rPr lang="en-US" dirty="0"/>
              <a:t>, </a:t>
            </a:r>
            <a:r>
              <a:rPr lang="en-US" dirty="0" err="1"/>
              <a:t>aktueller</a:t>
            </a:r>
            <a:r>
              <a:rPr lang="en-US" dirty="0"/>
              <a:t> Stand:</a:t>
            </a:r>
          </a:p>
          <a:p>
            <a:r>
              <a:rPr lang="en-US" dirty="0"/>
              <a:t>Minimum Awesome Product = https://www.appsolute.de/2019/05/24/mvp-map/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7718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(D)</a:t>
            </a:r>
          </a:p>
          <a:p>
            <a:r>
              <a:rPr lang="en-US" dirty="0" err="1"/>
              <a:t>Nächste</a:t>
            </a:r>
            <a:r>
              <a:rPr lang="en-US" dirty="0"/>
              <a:t> </a:t>
            </a:r>
            <a:r>
              <a:rPr lang="en-US" dirty="0" err="1"/>
              <a:t>Schritte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3145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(K)</a:t>
            </a:r>
          </a:p>
          <a:p>
            <a:r>
              <a:rPr lang="de-AT" dirty="0"/>
              <a:t>Wie kamen wir zum Startup?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Post-It mit Christof: aber für Spiel entschieden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In Amerika Auslandssemester: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/>
              <a:t>Erster Kontakt mit Startups &amp; Mindset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/>
              <a:t>Recht schnell in 3 Startups gleichzeitig, können sich vorstellen wie es mir damit ging.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/>
              <a:t>Hab dann etwas gelesen, was mich bis heute begleitet: „Life just </a:t>
            </a:r>
            <a:r>
              <a:rPr lang="de-AT" dirty="0" err="1"/>
              <a:t>has</a:t>
            </a:r>
            <a:r>
              <a:rPr lang="de-AT" dirty="0"/>
              <a:t> to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meaningful</a:t>
            </a:r>
            <a:r>
              <a:rPr lang="de-AT" dirty="0"/>
              <a:t> </a:t>
            </a:r>
            <a:r>
              <a:rPr lang="de-AT" dirty="0" err="1"/>
              <a:t>enough</a:t>
            </a:r>
            <a:r>
              <a:rPr lang="de-AT" dirty="0"/>
              <a:t>, to </a:t>
            </a:r>
            <a:r>
              <a:rPr lang="de-AT" dirty="0" err="1"/>
              <a:t>justify</a:t>
            </a:r>
            <a:r>
              <a:rPr lang="de-AT" dirty="0"/>
              <a:t> </a:t>
            </a:r>
            <a:r>
              <a:rPr lang="de-AT" dirty="0" err="1"/>
              <a:t>it‘s</a:t>
            </a:r>
            <a:r>
              <a:rPr lang="de-AT" dirty="0"/>
              <a:t> </a:t>
            </a:r>
            <a:r>
              <a:rPr lang="de-AT" dirty="0" err="1"/>
              <a:t>suffering</a:t>
            </a:r>
            <a:r>
              <a:rPr lang="de-AT" dirty="0"/>
              <a:t>.“ (Jordan Peterson), „Will to </a:t>
            </a:r>
            <a:r>
              <a:rPr lang="de-AT" dirty="0" err="1"/>
              <a:t>stupidity</a:t>
            </a:r>
            <a:r>
              <a:rPr lang="de-AT" dirty="0"/>
              <a:t>“ (Nietzsche)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AT" dirty="0"/>
              <a:t>Andere Startups gestoppt und nun nur das hier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9843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(K)</a:t>
            </a:r>
          </a:p>
          <a:p>
            <a:r>
              <a:rPr lang="de-AT" dirty="0"/>
              <a:t>Es fehlt uns an </a:t>
            </a:r>
            <a:r>
              <a:rPr lang="de-AT" b="1" dirty="0"/>
              <a:t>Arbeitskraft</a:t>
            </a:r>
            <a:r>
              <a:rPr lang="de-AT" dirty="0"/>
              <a:t> (v.a. Software-Development, Designer, …), Feedback/Input und wie allen Startups auch allgemein die finanziellen Mittel.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3810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dirty="0"/>
              <a:t>(K) </a:t>
            </a:r>
          </a:p>
          <a:p>
            <a:r>
              <a:rPr lang="de-AT" sz="1200" dirty="0"/>
              <a:t>Unser Herz schlägt für „</a:t>
            </a:r>
            <a:r>
              <a:rPr lang="de-AT" sz="1200" dirty="0" err="1"/>
              <a:t>Wavect</a:t>
            </a:r>
            <a:r>
              <a:rPr lang="de-AT" sz="1200" dirty="0"/>
              <a:t>“, denn zusammen ist alles möglich!</a:t>
            </a:r>
          </a:p>
          <a:p>
            <a:r>
              <a:rPr lang="de-AT" sz="1200" b="1" dirty="0"/>
              <a:t>Uns ist nicht wichtig wer es umsetzt, aber es muss existieren!</a:t>
            </a:r>
          </a:p>
          <a:p>
            <a:r>
              <a:rPr lang="de-AT" sz="1200" b="1" dirty="0"/>
              <a:t>Es braucht so eine Lösung</a:t>
            </a:r>
            <a:r>
              <a:rPr lang="de-AT" sz="1200" dirty="0"/>
              <a:t>, </a:t>
            </a:r>
            <a:r>
              <a:rPr lang="de-AT" sz="1200" b="1" dirty="0"/>
              <a:t>damit sich auch jeder in diesem Raum, aktiv für den Umweltschutz und unsere Gesellschaft einsetzt. </a:t>
            </a:r>
          </a:p>
          <a:p>
            <a:endParaRPr lang="de-AT" sz="1200" b="1" dirty="0"/>
          </a:p>
          <a:p>
            <a:r>
              <a:rPr lang="de-AT" sz="1200" b="0" dirty="0"/>
              <a:t>Wenn jmd. Fragt, warum Zebra: Zebra Startup, statt Unicorn (Wunsch)</a:t>
            </a:r>
            <a:endParaRPr lang="de-AT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2495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1791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Challenge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5911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(K) 1 Herausforderung kann von einer nicht-kommerziellen Einrichtung gebucht und zusätzlich von Unternehmen gesponsort werden. </a:t>
            </a:r>
          </a:p>
          <a:p>
            <a:r>
              <a:rPr lang="de-AT" dirty="0"/>
              <a:t>Entgegen vieler anderer Plattformen können wir uns auf die User-Seite konzentrieren, denn theoretisch reicht 1 Sponsor und/oder 1 öffentlicher Stakeholder (z.B. Kommune), um beliebig viele User zu einer gewissen Handlung zu motivieren. </a:t>
            </a:r>
          </a:p>
          <a:p>
            <a:r>
              <a:rPr lang="de-AT" dirty="0"/>
              <a:t>Dieser optionale, doppelte Revenue-Stream auf Organisationsseite ermöglicht ein noch einfacheres Skalieren, da man die Entwicklung vorrangig für User interessant gestalten kann, da man hier mehr überzeugen muss. </a:t>
            </a:r>
          </a:p>
          <a:p>
            <a:endParaRPr lang="de-AT" dirty="0"/>
          </a:p>
          <a:p>
            <a:r>
              <a:rPr lang="de-AT" dirty="0"/>
              <a:t>Skalierbarkeit: Smart Art </a:t>
            </a:r>
            <a:r>
              <a:rPr lang="de-AT" dirty="0" err="1"/>
              <a:t>evtl</a:t>
            </a:r>
            <a:r>
              <a:rPr lang="de-AT" dirty="0"/>
              <a:t> anpassen, viele B2Gs können viele Herausforderungen an verschiedenen Örtlichkeiten buchen, B2Bs können beliebig viele Herausforderungen sponsoren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0402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dirty="0"/>
              <a:t>(K)</a:t>
            </a:r>
          </a:p>
          <a:p>
            <a:r>
              <a:rPr lang="de-AT" sz="1200" dirty="0"/>
              <a:t>Unsere Mission ist eine Plattform ähnlich zu einem sozialen Netzwerk, auf der Menschen durch diverse monetäre &amp; persönliche Anreize sogenannte Herausforderungen in Bezug auf den Umweltschutz, einen gesünderen Lebensstil und gesellschaftlichen Zusammenhalt lösen. </a:t>
            </a:r>
          </a:p>
          <a:p>
            <a:endParaRPr lang="de-AT" sz="1200" dirty="0"/>
          </a:p>
          <a:p>
            <a:r>
              <a:rPr lang="de-AT" sz="1200" dirty="0"/>
              <a:t>Nicht-kommerzielle Organisationen, wie z.B. Kommunen, NGOs &amp; Vereine können eigene Herausforderungen zusammenstellen, um bspw. einen spezifischen Waldabschnitt säubern zu lassen.  </a:t>
            </a:r>
          </a:p>
          <a:p>
            <a:r>
              <a:rPr lang="de-AT" sz="1200" dirty="0"/>
              <a:t>Herausforderungen werden von Unternehmen anschließend mit Produkten bzw. Dienstleistungen, exklusiven Rabatten oder Wertgutscheinen gesponsort. </a:t>
            </a:r>
          </a:p>
          <a:p>
            <a:r>
              <a:rPr lang="de-AT" sz="1200" dirty="0"/>
              <a:t>Dem Nutzer werden mithilfe von „</a:t>
            </a:r>
            <a:r>
              <a:rPr lang="de-AT" sz="1200" dirty="0" err="1"/>
              <a:t>Machine</a:t>
            </a:r>
            <a:r>
              <a:rPr lang="de-AT" sz="1200" dirty="0"/>
              <a:t> Learning“ </a:t>
            </a:r>
            <a:r>
              <a:rPr lang="de-AT" sz="1200" b="1" dirty="0"/>
              <a:t>individuell</a:t>
            </a:r>
            <a:r>
              <a:rPr lang="de-AT" sz="1200" dirty="0"/>
              <a:t> </a:t>
            </a:r>
            <a:r>
              <a:rPr lang="de-AT" sz="1200" b="1" dirty="0"/>
              <a:t>Preise und Herausforderungen </a:t>
            </a:r>
            <a:r>
              <a:rPr lang="de-AT" sz="1200" dirty="0"/>
              <a:t>angezeigt, für die er sich interessiert. </a:t>
            </a:r>
          </a:p>
          <a:p>
            <a:r>
              <a:rPr lang="de-AT" sz="1200" dirty="0"/>
              <a:t>Zudem soll es Spaß machen, etwas Gutes zu tun! Deshalb sammelt der User mit jeder Challenge Punkte &amp; Erfolge, die bspw. dem Lebenslauf als Mikro-</a:t>
            </a:r>
            <a:r>
              <a:rPr lang="de-AT" sz="1200" dirty="0" err="1"/>
              <a:t>Volunteering</a:t>
            </a:r>
            <a:r>
              <a:rPr lang="de-AT" sz="1200" dirty="0"/>
              <a:t> angehängt werden können. </a:t>
            </a:r>
          </a:p>
          <a:p>
            <a:endParaRPr lang="de-AT" sz="1200" dirty="0"/>
          </a:p>
          <a:p>
            <a:r>
              <a:rPr lang="de-AT" sz="1200" dirty="0"/>
              <a:t>Der Impact wird aggregiert und grafisch aufbereitet. So sieht jeder, dass man zusammen sehr wohl Großes bewirken kann. </a:t>
            </a:r>
          </a:p>
          <a:p>
            <a:r>
              <a:rPr lang="de-AT" sz="1200" dirty="0"/>
              <a:t>Durch das Sponsoring von Herausforderungen entsteht für Unternehmen ein neues Marketingtool, das die Bedürfnisse junger Konsumenten direkt anspricht.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7453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Greenwashing: Low-</a:t>
            </a:r>
            <a:r>
              <a:rPr lang="de-AT" dirty="0" err="1"/>
              <a:t>priced</a:t>
            </a:r>
            <a:r>
              <a:rPr lang="de-AT" dirty="0"/>
              <a:t> CSR (Gebühr </a:t>
            </a:r>
            <a:r>
              <a:rPr lang="de-AT" dirty="0" err="1"/>
              <a:t>abh.</a:t>
            </a:r>
            <a:r>
              <a:rPr lang="de-AT" dirty="0"/>
              <a:t> Von Organisationsgröße -&gt; z.B. Umsatz), Impact = Impact, wir möchten etwas ändern: jeder denkt egoistisch/niemand macht etwas ohne eigene Hintergedanken (wenn man oft genug die Warum-Frage stellt), deshalb schaffen wir Anreize unterschiedlichster Art, Transparenz = tatsächlicher Impact (Aggregation) …</a:t>
            </a:r>
          </a:p>
          <a:p>
            <a:endParaRPr lang="de-AT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„Greenwashing oder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Greenwash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ist eine kritische Bezeichnung für PR-Methoden, die darauf zielen, einem Unternehmen in der Öffentlichkeit ein umweltfreundliches und verantwortungsbewusstes Image zu verleihen, ohne dass es dafür eine hinreichende Grundlage gibt“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 von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urspr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wikipedia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beitrag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==&gt; Transparenz durch öffentliche Statistiken sieht jeder den Einsatz und erzeugten Impakt durch die Kampagne. Grundsätzlich wird hier vielmehr auf gemeinsame Erfolge abgezielt. 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5433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Einnahmequellen: </a:t>
            </a:r>
          </a:p>
          <a:p>
            <a:r>
              <a:rPr lang="de-AT" dirty="0"/>
              <a:t>Unternehmen &amp; auch die buchenden Organisationen (NGOs, …) haben eine variable Gebühr zu entrichten. </a:t>
            </a:r>
          </a:p>
          <a:p>
            <a:endParaRPr lang="de-AT" dirty="0"/>
          </a:p>
          <a:p>
            <a:r>
              <a:rPr lang="de-AT" dirty="0"/>
              <a:t>Unternehmen zahlen Gebühr abhängig von Organisationsgröße und Ausmaß des Sponsorings (umso größer das UN desto teurer, um kleine UNs zu fördern &amp; je mehr gesponsort wird, desto größer der Impakt, was wir natürlich auch unterstützen wollen). </a:t>
            </a:r>
          </a:p>
          <a:p>
            <a:endParaRPr lang="de-AT" dirty="0"/>
          </a:p>
          <a:p>
            <a:r>
              <a:rPr lang="de-AT" dirty="0"/>
              <a:t>Nicht-kommerzielle </a:t>
            </a:r>
            <a:r>
              <a:rPr lang="de-AT" dirty="0" err="1"/>
              <a:t>Orgs</a:t>
            </a:r>
            <a:r>
              <a:rPr lang="de-AT" dirty="0"/>
              <a:t> zahlen ausschließlich abhängig von der Art &amp; Größe der Organisation eine entsprechende Gebühr.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24050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Ortsabhängig, Userabhängig (z.B. Raucher wenn man </a:t>
            </a:r>
            <a:r>
              <a:rPr lang="de-AT" dirty="0" err="1"/>
              <a:t>Gesundheitschallenges</a:t>
            </a:r>
            <a:r>
              <a:rPr lang="de-AT" dirty="0"/>
              <a:t> beachtet, sonst z.B. nur Herausforderungen zu Dingen die einem eh schon wichtig sind!)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1306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https://www.kmuforschung.ac.at/zahlen-fakten/kmu-daten/</a:t>
            </a:r>
            <a:r>
              <a:rPr lang="de-AT" dirty="0"/>
              <a:t>, aufgerufen am 12.07.2019</a:t>
            </a:r>
          </a:p>
          <a:p>
            <a:br>
              <a:rPr lang="de-AT" dirty="0"/>
            </a:br>
            <a:r>
              <a:rPr lang="de-AT" dirty="0"/>
              <a:t>„Pay </a:t>
            </a:r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use</a:t>
            </a:r>
            <a:r>
              <a:rPr lang="de-AT" dirty="0"/>
              <a:t>“ -&gt; Gebühr pro gelöster Challenge, da dort tatsächlich Impact geschaffen + Posts verbreitet usw. mit Markierung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66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Source: Lange, K. (2019, 1 15). Manager-</a:t>
            </a:r>
            <a:r>
              <a:rPr lang="en-US" sz="1200" dirty="0" err="1">
                <a:solidFill>
                  <a:schemeClr val="bg1"/>
                </a:solidFill>
                <a:latin typeface="Futura Std Light" panose="020B0402020204020303" pitchFamily="34" charset="0"/>
              </a:rPr>
              <a:t>Magazin</a:t>
            </a:r>
            <a:r>
              <a:rPr lang="en-US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. Retrieved 6 24, 2019, from Top 10 Global Consumer Trends: https://www.manager-magazin.de/unternehmen/handel/top-10-global-consumer-trends-2019-von-euromonitor-verbrauchertrends-a-1247990.html</a:t>
            </a:r>
            <a:endParaRPr lang="de-AT" sz="1200" dirty="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544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(D) Denn grundsätzlich ist das Ganze extrem einfach: </a:t>
            </a:r>
          </a:p>
          <a:p>
            <a:pPr marL="171450" indent="-171450">
              <a:buFontTx/>
              <a:buChar char="-"/>
            </a:pPr>
            <a:r>
              <a:rPr lang="de-AT" dirty="0"/>
              <a:t>Tue etwas Gutes für die Dinge die dir wichtig sind,</a:t>
            </a:r>
          </a:p>
          <a:p>
            <a:pPr marL="0" indent="0">
              <a:buFontTx/>
              <a:buNone/>
            </a:pPr>
            <a:r>
              <a:rPr lang="de-AT" dirty="0"/>
              <a:t>und gewinne Preise deiner Lieblingsunternehmen in deiner Nähe. </a:t>
            </a:r>
          </a:p>
          <a:p>
            <a:pPr marL="0" indent="0">
              <a:buFontTx/>
              <a:buNone/>
            </a:pPr>
            <a:endParaRPr lang="de-AT" dirty="0"/>
          </a:p>
          <a:p>
            <a:pPr marL="0" indent="0">
              <a:buFontTx/>
              <a:buNone/>
            </a:pPr>
            <a:endParaRPr lang="de-AT" dirty="0"/>
          </a:p>
          <a:p>
            <a:pPr marL="171450" indent="-171450">
              <a:buFontTx/>
              <a:buChar char="-"/>
            </a:pPr>
            <a:endParaRPr lang="de-AT" dirty="0"/>
          </a:p>
          <a:p>
            <a:pPr marL="0" indent="0">
              <a:buFontTx/>
              <a:buNone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298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(D) Unsere Herausforderungen gliedern sich dabei grundsätzlich in 3 Kategorien: den Umweltschutz, einen gesünderen Lebensstil und den gesellschaftlichen Zusammenhalt. </a:t>
            </a:r>
          </a:p>
          <a:p>
            <a:r>
              <a:rPr lang="de-DE" b="1" dirty="0"/>
              <a:t>Kurz gesagt: Wir wollen die 3 größten Probleme unserer Gesellschaft zu einem Abenteuer machen.</a:t>
            </a:r>
          </a:p>
          <a:p>
            <a:endParaRPr lang="de-DE" b="1" dirty="0"/>
          </a:p>
          <a:p>
            <a:r>
              <a:rPr lang="de-DE" b="0" dirty="0"/>
              <a:t>Wir geben Menschen einen Grund, aus ihrer Komfortzone herauszukommen und mal über den Tellerrand hinauszuschauen.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2863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(D)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7346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(K) Source: </a:t>
            </a:r>
            <a:r>
              <a:rPr lang="en-US" sz="1200" dirty="0" err="1">
                <a:solidFill>
                  <a:schemeClr val="bg1"/>
                </a:solidFill>
                <a:latin typeface="Futura Std Light" panose="020B0402020204020303" pitchFamily="34" charset="0"/>
              </a:rPr>
              <a:t>Cretu</a:t>
            </a:r>
            <a:r>
              <a:rPr lang="en-US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, A. E., &amp; Roderick, B. J. (2007). The influence of brand image and company reputation where manufacturers market to small firms: A customer value perspective. </a:t>
            </a:r>
            <a:r>
              <a:rPr lang="en-US" sz="1200" i="1" dirty="0">
                <a:solidFill>
                  <a:schemeClr val="bg1"/>
                </a:solidFill>
                <a:latin typeface="Futura Std Light" panose="020B0402020204020303" pitchFamily="34" charset="0"/>
              </a:rPr>
              <a:t>Industrial marketing management, 36</a:t>
            </a:r>
            <a:r>
              <a:rPr lang="en-US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(2), pp. 230-240. </a:t>
            </a:r>
            <a:r>
              <a:rPr lang="en-US" sz="1200" dirty="0" err="1">
                <a:solidFill>
                  <a:schemeClr val="bg1"/>
                </a:solidFill>
                <a:latin typeface="Futura Std Light" panose="020B0402020204020303" pitchFamily="34" charset="0"/>
              </a:rPr>
              <a:t>doi:https</a:t>
            </a:r>
            <a:r>
              <a:rPr lang="en-US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://doi.org/10.1016/j.indmarman.2005.08.013 </a:t>
            </a:r>
            <a:endParaRPr lang="de-AT" sz="1200" dirty="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1094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(D)</a:t>
            </a:r>
          </a:p>
          <a:p>
            <a:r>
              <a:rPr lang="de-AT" dirty="0"/>
              <a:t>Die Welt steht vor dem Abgrund. Wir stehen vor nie da gewesenen ökologische, ökonomischen und soziologischen Herausforderungen, die sich nur als globale Interessensgemeinschaft lösen lassen. </a:t>
            </a:r>
          </a:p>
          <a:p>
            <a:r>
              <a:rPr lang="de-AT" dirty="0"/>
              <a:t>Viele NGOs bekämpfen außerdem oftmals lediglich die Folgen bereits eingetretener Ereignisse anstatt direkt an der Wurzel anzusetzen: an den Verhaltensweisen der Bevölkerung. </a:t>
            </a:r>
          </a:p>
          <a:p>
            <a:r>
              <a:rPr lang="de-AT" dirty="0"/>
              <a:t>Aus diesem Grund adressieren wir „Pain Points“ von Unternehmen, Usern und nicht-kommerziellen Organisationen, wie z.B. Vereinen, NGOs und Regierungen. </a:t>
            </a:r>
          </a:p>
          <a:p>
            <a:r>
              <a:rPr lang="de-AT" dirty="0"/>
              <a:t>In den nächsten Folien zeigen wir Ihnen welche Probleme der jeweiligen Zielgruppe wir ansprechen.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2385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(D)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Die meisten möchten was Gutes tun, wissen aber nicht wie anfangen, glauben es macht keinen Unterschied und oft fehlen die notwendige Beweggründe dafür. Außerdem sind größere </a:t>
            </a:r>
            <a:r>
              <a:rPr lang="de-AT" dirty="0" err="1"/>
              <a:t>Commitments</a:t>
            </a:r>
            <a:r>
              <a:rPr lang="de-AT" dirty="0"/>
              <a:t>, wie z.B. das FSJ (freiwillige soziale Jahr) für viele schlichtweg zu zeitaufwändig.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389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83A57-150A-42FE-8B49-FB7193644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utura Std Book" panose="020B0502020204020303" pitchFamily="34" charset="0"/>
                <a:ea typeface="Roboto Slab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35C466-4AE8-46C8-AC36-D7C693468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8A804F-B18B-4B94-A877-69282531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5744-DB5A-4696-89E3-A149D70D8B6C}" type="datetimeFigureOut">
              <a:rPr lang="de-AT" smtClean="0"/>
              <a:t>06.03.2020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00756-C6B2-43BF-BCBD-CEA7410D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A177C-D16A-4EC1-BBD5-702B521D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CADA-365C-44EF-BBA4-28538C5EF2F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339417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3A4FE-DF99-4208-9342-0DDB1B5E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 Std Book" panose="020B0502020204020303" pitchFamily="34" charset="0"/>
                <a:ea typeface="Roboto Slab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A83B67-4132-43D5-9C58-28064297A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2pPr>
            <a:lvl3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3pPr>
            <a:lvl4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4pPr>
            <a:lvl5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72578-76BE-4823-BA65-809C2D1A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06.03.2020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FDEAE3-B34A-4003-9690-DCB292DC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813B4-AB43-4D99-BBCC-D374BFB5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5577904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B17AD7F-7445-40B0-B13D-09E884DCD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Futura Std Book" panose="020B0502020204020303" pitchFamily="34" charset="0"/>
                <a:ea typeface="Roboto Slab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8A40A41-E9E7-4C7B-A930-8FCFF6A2D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2pPr>
            <a:lvl3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3pPr>
            <a:lvl4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4pPr>
            <a:lvl5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08A116-DF73-4F92-8745-4117E4D8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06.03.2020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453649-6EB5-4AA5-A051-6DD83454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5BE26F-A0B4-4F38-BD31-206CD39B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11881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3F7C1-98BA-4593-B10F-05D851A8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 Std Book" panose="020B0502020204020303" pitchFamily="34" charset="0"/>
                <a:ea typeface="Roboto Slab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A84F82-99D5-4703-B9DC-59830C2A1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2pPr>
            <a:lvl3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3pPr>
            <a:lvl4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4pPr>
            <a:lvl5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3C05D6-895A-4AE0-838F-57A853D4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5744-DB5A-4696-89E3-A149D70D8B6C}" type="datetimeFigureOut">
              <a:rPr lang="de-AT" smtClean="0"/>
              <a:t>06.03.2020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B1FA1-D8D7-41D8-BE70-81F76ABE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D30662-D34E-4C77-B14F-B11A813A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CADA-365C-44EF-BBA4-28538C5EF2F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29705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195F8-DB64-409B-88CF-0D2EA466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utura Std Book" panose="020B0502020204020303" pitchFamily="34" charset="0"/>
                <a:ea typeface="Roboto Slab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173D2F-1681-45EC-B205-423FD1573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60916-038A-43BF-9A69-E20B3B79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06.03.2020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1035A4-315A-41D8-9C90-B00DE251F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997CAC-91C2-4115-85E7-411A32FB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894358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F213E-0876-4D6B-AE80-DF10D6D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 Std Book" panose="020B0502020204020303" pitchFamily="34" charset="0"/>
                <a:ea typeface="Roboto Slab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C6C255-8483-405A-8781-E4A250D58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2pPr>
            <a:lvl3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3pPr>
            <a:lvl4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4pPr>
            <a:lvl5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610D28-1AF1-44E8-B034-0B72B867B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2pPr>
            <a:lvl3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3pPr>
            <a:lvl4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4pPr>
            <a:lvl5pPr>
              <a:defRPr>
                <a:latin typeface="Futura Std Light" panose="020B0402020204020303" pitchFamily="34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5116EB-3CD8-4093-971B-D8AD2253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06.03.2020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CE9975-BDD9-4751-B585-3ABC7D27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D6F8F3-48A4-45CC-B896-8BA50C46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0278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E53BA-DAB0-47F3-85A7-E2B89E82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Futura Std Book" panose="020B0502020204020303" pitchFamily="34" charset="0"/>
                <a:ea typeface="Roboto Slab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1A3478-E3F1-435A-8F3E-115DD62AA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Futura Std Medium" panose="020B0502020204020303" pitchFamily="34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31B57E-096D-4434-A041-E6D984D7E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>
              <a:defRPr sz="2000">
                <a:latin typeface="Futura Std Light" panose="020B0402020204020303" pitchFamily="34" charset="0"/>
                <a:ea typeface="Roboto Light" panose="02000000000000000000" pitchFamily="2" charset="0"/>
              </a:defRPr>
            </a:lvl2pPr>
            <a:lvl3pPr>
              <a:defRPr sz="1800">
                <a:latin typeface="Futura Std Light" panose="020B0402020204020303" pitchFamily="34" charset="0"/>
                <a:ea typeface="Roboto Light" panose="02000000000000000000" pitchFamily="2" charset="0"/>
              </a:defRPr>
            </a:lvl3pPr>
            <a:lvl4pPr>
              <a:defRPr sz="1600">
                <a:latin typeface="Futura Std Light" panose="020B0402020204020303" pitchFamily="34" charset="0"/>
                <a:ea typeface="Roboto Light" panose="02000000000000000000" pitchFamily="2" charset="0"/>
              </a:defRPr>
            </a:lvl4pPr>
            <a:lvl5pPr>
              <a:defRPr sz="1600">
                <a:latin typeface="Futura Std Light" panose="020B0402020204020303" pitchFamily="34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B815DA-A093-4D63-98AC-A59ECD84E8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Futura Std Medium" panose="020B0502020204020303" pitchFamily="34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1355419-06B3-4621-8051-D7E5FCA5E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>
              <a:defRPr sz="2000">
                <a:latin typeface="Futura Std Light" panose="020B0402020204020303" pitchFamily="34" charset="0"/>
                <a:ea typeface="Roboto Light" panose="02000000000000000000" pitchFamily="2" charset="0"/>
              </a:defRPr>
            </a:lvl2pPr>
            <a:lvl3pPr>
              <a:defRPr sz="1800">
                <a:latin typeface="Futura Std Light" panose="020B0402020204020303" pitchFamily="34" charset="0"/>
                <a:ea typeface="Roboto Light" panose="02000000000000000000" pitchFamily="2" charset="0"/>
              </a:defRPr>
            </a:lvl3pPr>
            <a:lvl4pPr>
              <a:defRPr sz="1600">
                <a:latin typeface="Futura Std Light" panose="020B0402020204020303" pitchFamily="34" charset="0"/>
                <a:ea typeface="Roboto Light" panose="02000000000000000000" pitchFamily="2" charset="0"/>
              </a:defRPr>
            </a:lvl4pPr>
            <a:lvl5pPr>
              <a:defRPr sz="1600">
                <a:latin typeface="Futura Std Light" panose="020B0402020204020303" pitchFamily="34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D6F419-05D9-44A7-90CE-700E79E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5744-DB5A-4696-89E3-A149D70D8B6C}" type="datetimeFigureOut">
              <a:rPr lang="de-AT" smtClean="0"/>
              <a:t>06.03.2020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F16D55B-B96F-4B84-9B36-13804D65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2970A8-A13B-4493-8210-EB010DC6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CADA-365C-44EF-BBA4-28538C5EF2F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28567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BE92C-16E3-40DC-BEFA-05F3F689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 Std Book" panose="020B0502020204020303" pitchFamily="34" charset="0"/>
                <a:ea typeface="Roboto Slab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3871CA-4059-4279-8683-B3D62F86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06.03.2020</a:t>
            </a:fld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CDB32C-2CC7-46A8-9242-3472DC5F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7C600B-B986-4801-8E37-EF24CA19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3242118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8E165F-0BBF-4710-A3EC-4AA151F6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06.03.2020</a:t>
            </a:fld>
            <a:endParaRPr lang="de-AT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84B6F2-7855-43DF-B1CE-F9A38F3A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02353D-FAE2-49C6-91F9-20EE1341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568369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31929-9D1B-4DAA-94F6-50A765404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Futura Std Book" panose="020B0502020204020303" pitchFamily="34" charset="0"/>
                <a:ea typeface="Roboto Slab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1AE28-60DB-40CC-865B-2D4F6D59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>
              <a:defRPr sz="2800">
                <a:latin typeface="Futura Std Light" panose="020B0402020204020303" pitchFamily="34" charset="0"/>
                <a:ea typeface="Roboto Light" panose="02000000000000000000" pitchFamily="2" charset="0"/>
              </a:defRPr>
            </a:lvl2pPr>
            <a:lvl3pPr>
              <a:defRPr sz="2400">
                <a:latin typeface="Futura Std Light" panose="020B0402020204020303" pitchFamily="34" charset="0"/>
                <a:ea typeface="Roboto Light" panose="02000000000000000000" pitchFamily="2" charset="0"/>
              </a:defRPr>
            </a:lvl3pPr>
            <a:lvl4pPr>
              <a:defRPr sz="2000">
                <a:latin typeface="Futura Std Light" panose="020B0402020204020303" pitchFamily="34" charset="0"/>
                <a:ea typeface="Roboto Light" panose="02000000000000000000" pitchFamily="2" charset="0"/>
              </a:defRPr>
            </a:lvl4pPr>
            <a:lvl5pPr>
              <a:defRPr sz="2000">
                <a:latin typeface="Futura Std Light" panose="020B0402020204020303" pitchFamily="34" charset="0"/>
                <a:ea typeface="Roboto Light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8447BA-6E4E-486A-BF90-1323EE705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EB2A43-164B-4D4D-BDD5-D97AD8B8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06.03.2020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356B25-0A01-4184-BBFB-C47099710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39BCDE-83E0-49E0-A535-12DC705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5596205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A8C29-70FE-4369-A2E8-862C6E7F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Futura Std Book" panose="020B0502020204020303" pitchFamily="34" charset="0"/>
                <a:ea typeface="Roboto Slab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5078E0-432C-4037-B5FC-94E4F928A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793E72-0527-4814-977D-F03457FF0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Futura Std Light" panose="020B0402020204020303" pitchFamily="34" charset="0"/>
                <a:ea typeface="Roboto Light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ED823DF-F1A2-4CB1-8C6A-739B762F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06.03.2020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1F666C-B0AC-4C22-931C-A3A3BB511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ADB49E-14F6-458D-9454-30BA65F0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883197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0BDD437-8DC0-4FEB-85D8-9C3599EC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DFB667-75C6-40DF-B240-C07C6C91A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55267-2978-4619-B82F-2CF83FBFA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06.03.2020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8B38CA-78B3-4118-BA5A-96C745923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43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907D4-FAD1-463C-B659-A24257B46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C064FF-4DB2-4579-87DB-638BCE4B2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3800" y="6356427"/>
            <a:ext cx="68508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8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Std Book" panose="020B0502020204020303" pitchFamily="34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Std Light" panose="020B0402020204020303" pitchFamily="34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Std Light" panose="020B0402020204020303" pitchFamily="34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Std Light" panose="020B0402020204020303" pitchFamily="34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Std Light" panose="020B0402020204020303" pitchFamily="34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Std Light" panose="020B0402020204020303" pitchFamily="34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microsoft.com/office/2007/relationships/hdphoto" Target="../media/hdphoto11.wdp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12.wdp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4.wdp"/><Relationship Id="rId9" Type="http://schemas.microsoft.com/office/2007/relationships/diagramDrawing" Target="../diagrams/drawing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8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5.wdp"/><Relationship Id="rId9" Type="http://schemas.microsoft.com/office/2007/relationships/diagramDrawing" Target="../diagrams/drawin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microsoft.com/office/2007/relationships/hdphoto" Target="../media/hdphoto18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9.wdp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6.tiff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.xml"/><Relationship Id="rId10" Type="http://schemas.openxmlformats.org/officeDocument/2006/relationships/image" Target="../media/image9.emf"/><Relationship Id="rId4" Type="http://schemas.openxmlformats.org/officeDocument/2006/relationships/image" Target="../media/image7.tiff"/><Relationship Id="rId9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9027998-6BA1-4BD1-946A-4682A12A0ED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9025" y="2119052"/>
            <a:ext cx="9273950" cy="261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7176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drinnen, suchend enthält.&#10;&#10;Automatisch generierte Beschreibung">
            <a:extLst>
              <a:ext uri="{FF2B5EF4-FFF2-40B4-BE49-F238E27FC236}">
                <a16:creationId xmlns:a16="http://schemas.microsoft.com/office/drawing/2014/main" id="{7418FE99-9898-42A1-94C4-D9EA182B24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5F19963-6A75-4835-9427-1A5DE27D345D}"/>
              </a:ext>
            </a:extLst>
          </p:cNvPr>
          <p:cNvSpPr txBox="1">
            <a:spLocks/>
          </p:cNvSpPr>
          <p:nvPr/>
        </p:nvSpPr>
        <p:spPr>
          <a:xfrm>
            <a:off x="0" y="2924588"/>
            <a:ext cx="12192000" cy="10088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de-AT" sz="6000" b="1" dirty="0">
                <a:solidFill>
                  <a:schemeClr val="bg1"/>
                </a:solidFill>
              </a:rPr>
              <a:t>Lösung für User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01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etall, Tisch, Mann, Schnee enthält.&#10;&#10;Automatisch generierte Beschreibung">
            <a:extLst>
              <a:ext uri="{FF2B5EF4-FFF2-40B4-BE49-F238E27FC236}">
                <a16:creationId xmlns:a16="http://schemas.microsoft.com/office/drawing/2014/main" id="{3A9FE1F5-ABFC-410A-96EF-B77F90F9D6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71D08D1-2ECE-48A6-AF52-694007B44577}"/>
              </a:ext>
            </a:extLst>
          </p:cNvPr>
          <p:cNvSpPr txBox="1">
            <a:spLocks/>
          </p:cNvSpPr>
          <p:nvPr/>
        </p:nvSpPr>
        <p:spPr>
          <a:xfrm>
            <a:off x="0" y="2936163"/>
            <a:ext cx="12192000" cy="9856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de-AT" sz="6000" b="1" dirty="0">
                <a:solidFill>
                  <a:schemeClr val="bg1"/>
                </a:solidFill>
              </a:rPr>
              <a:t>Probleme der Unternehmen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6952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etall, Tisch, Mann, Schnee enthält.&#10;&#10;Automatisch generierte Beschreibung">
            <a:extLst>
              <a:ext uri="{FF2B5EF4-FFF2-40B4-BE49-F238E27FC236}">
                <a16:creationId xmlns:a16="http://schemas.microsoft.com/office/drawing/2014/main" id="{3A9FE1F5-ABFC-410A-96EF-B77F90F9D6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71D08D1-2ECE-48A6-AF52-694007B44577}"/>
              </a:ext>
            </a:extLst>
          </p:cNvPr>
          <p:cNvSpPr txBox="1">
            <a:spLocks/>
          </p:cNvSpPr>
          <p:nvPr/>
        </p:nvSpPr>
        <p:spPr>
          <a:xfrm>
            <a:off x="0" y="2930376"/>
            <a:ext cx="12192000" cy="9972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de-AT" sz="6000" b="1" dirty="0">
                <a:solidFill>
                  <a:schemeClr val="bg1"/>
                </a:solidFill>
              </a:rPr>
              <a:t>Lösung für Unternehmen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8442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Gruppe, Personen, Mann enthält.&#10;&#10;Automatisch generierte Beschreibung">
            <a:extLst>
              <a:ext uri="{FF2B5EF4-FFF2-40B4-BE49-F238E27FC236}">
                <a16:creationId xmlns:a16="http://schemas.microsoft.com/office/drawing/2014/main" id="{FF22BF1D-7C13-46FB-926F-180E2E8054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84F23C6-204A-4A80-813D-435286120294}"/>
              </a:ext>
            </a:extLst>
          </p:cNvPr>
          <p:cNvSpPr txBox="1">
            <a:spLocks/>
          </p:cNvSpPr>
          <p:nvPr/>
        </p:nvSpPr>
        <p:spPr>
          <a:xfrm>
            <a:off x="0" y="2355518"/>
            <a:ext cx="12192000" cy="21469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AT" sz="6000" b="1" dirty="0">
                <a:solidFill>
                  <a:schemeClr val="bg1"/>
                </a:solidFill>
              </a:rPr>
              <a:t>Probleme </a:t>
            </a:r>
          </a:p>
          <a:p>
            <a:pPr algn="ctr">
              <a:lnSpc>
                <a:spcPct val="110000"/>
              </a:lnSpc>
            </a:pPr>
            <a:r>
              <a:rPr lang="de-AT" sz="6000" b="1" dirty="0">
                <a:solidFill>
                  <a:schemeClr val="bg1"/>
                </a:solidFill>
              </a:rPr>
              <a:t>anderer Organisationen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919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Gruppe, Personen, Mann enthält.&#10;&#10;Automatisch generierte Beschreibung">
            <a:extLst>
              <a:ext uri="{FF2B5EF4-FFF2-40B4-BE49-F238E27FC236}">
                <a16:creationId xmlns:a16="http://schemas.microsoft.com/office/drawing/2014/main" id="{FF22BF1D-7C13-46FB-926F-180E2E8054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84F23C6-204A-4A80-813D-435286120294}"/>
              </a:ext>
            </a:extLst>
          </p:cNvPr>
          <p:cNvSpPr txBox="1">
            <a:spLocks/>
          </p:cNvSpPr>
          <p:nvPr/>
        </p:nvSpPr>
        <p:spPr>
          <a:xfrm>
            <a:off x="0" y="2453825"/>
            <a:ext cx="12192000" cy="1950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de-AT" sz="6000" b="1" dirty="0">
                <a:solidFill>
                  <a:schemeClr val="bg1"/>
                </a:solidFill>
              </a:rPr>
              <a:t>Lösung </a:t>
            </a:r>
          </a:p>
          <a:p>
            <a:pPr algn="ctr">
              <a:lnSpc>
                <a:spcPct val="100000"/>
              </a:lnSpc>
            </a:pPr>
            <a:r>
              <a:rPr lang="de-AT" sz="6000" b="1" dirty="0">
                <a:solidFill>
                  <a:schemeClr val="bg1"/>
                </a:solidFill>
              </a:rPr>
              <a:t>für andere Organisationen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978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83ABE47-6A2C-4428-98C8-104F0DF451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BFB57-6217-44C5-B51C-FBEC3868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6156"/>
            <a:ext cx="10515600" cy="1965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“CSR leads to more customer attention and more positive emotions towards products, trademarks and enterprises.” [2]</a:t>
            </a:r>
            <a:endParaRPr lang="de-AT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8684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itzend, drinnen, Computer, Laptop enthält.&#10;&#10;Automatisch generierte Beschreibung">
            <a:extLst>
              <a:ext uri="{FF2B5EF4-FFF2-40B4-BE49-F238E27FC236}">
                <a16:creationId xmlns:a16="http://schemas.microsoft.com/office/drawing/2014/main" id="{22DB4195-4839-4406-92E2-F754823C39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F1ED836-02A4-4E02-A3FF-25F5DBDE59A1}"/>
              </a:ext>
            </a:extLst>
          </p:cNvPr>
          <p:cNvSpPr txBox="1">
            <a:spLocks/>
          </p:cNvSpPr>
          <p:nvPr/>
        </p:nvSpPr>
        <p:spPr>
          <a:xfrm>
            <a:off x="0" y="2930376"/>
            <a:ext cx="12192000" cy="9972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de-AT" sz="6000" b="1" dirty="0">
                <a:solidFill>
                  <a:schemeClr val="bg1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4491713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7B0884A-0C3D-40D2-B399-E5A1B399B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31" y="191592"/>
            <a:ext cx="6172537" cy="647481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6402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, lebend, Raum enthält.&#10;&#10;Automatisch generierte Beschreibung">
            <a:extLst>
              <a:ext uri="{FF2B5EF4-FFF2-40B4-BE49-F238E27FC236}">
                <a16:creationId xmlns:a16="http://schemas.microsoft.com/office/drawing/2014/main" id="{2BC47B5B-331C-4576-893C-AE7F49E2B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0D211ED-8833-4C6E-B1B9-438E1C24F933}"/>
              </a:ext>
            </a:extLst>
          </p:cNvPr>
          <p:cNvSpPr txBox="1">
            <a:spLocks/>
          </p:cNvSpPr>
          <p:nvPr/>
        </p:nvSpPr>
        <p:spPr>
          <a:xfrm>
            <a:off x="0" y="2660352"/>
            <a:ext cx="12192000" cy="15372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de-AT" sz="6000" b="1" dirty="0">
                <a:solidFill>
                  <a:schemeClr val="bg1"/>
                </a:solidFill>
              </a:rPr>
              <a:t>Interne Organisation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443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Person, Gras enthält.&#10;&#10;Automatisch generierte Beschreibung">
            <a:extLst>
              <a:ext uri="{FF2B5EF4-FFF2-40B4-BE49-F238E27FC236}">
                <a16:creationId xmlns:a16="http://schemas.microsoft.com/office/drawing/2014/main" id="{3AEE7B81-6578-487C-92C0-84F7F3C5D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70"/>
          <a:stretch/>
        </p:blipFill>
        <p:spPr>
          <a:xfrm>
            <a:off x="0" y="-16042"/>
            <a:ext cx="12192000" cy="6874042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63F1FB4-52A5-4097-A273-6BA5947AF0FE}"/>
              </a:ext>
            </a:extLst>
          </p:cNvPr>
          <p:cNvGrpSpPr/>
          <p:nvPr/>
        </p:nvGrpSpPr>
        <p:grpSpPr>
          <a:xfrm>
            <a:off x="10047703" y="2318942"/>
            <a:ext cx="1800000" cy="2897520"/>
            <a:chOff x="2807412" y="2571461"/>
            <a:chExt cx="1800000" cy="2897520"/>
          </a:xfrm>
        </p:grpSpPr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D7682CB-4990-4DB4-B047-503910A9A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07412" y="2571461"/>
              <a:ext cx="1800000" cy="1800000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FEFB75B-0434-4BD2-9A65-9ED06A9112A8}"/>
                </a:ext>
              </a:extLst>
            </p:cNvPr>
            <p:cNvSpPr txBox="1"/>
            <p:nvPr/>
          </p:nvSpPr>
          <p:spPr>
            <a:xfrm>
              <a:off x="3395913" y="4428611"/>
              <a:ext cx="622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solidFill>
                    <a:schemeClr val="bg1"/>
                  </a:solidFill>
                  <a:latin typeface="Futura Std Light" panose="020B0402020204020303" pitchFamily="34" charset="0"/>
                  <a:ea typeface="Roboto" panose="02000000000000000000" pitchFamily="2" charset="0"/>
                </a:rPr>
                <a:t>CIO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3499DFB-5232-48D6-A110-9D847B5A9917}"/>
                </a:ext>
              </a:extLst>
            </p:cNvPr>
            <p:cNvSpPr txBox="1"/>
            <p:nvPr/>
          </p:nvSpPr>
          <p:spPr>
            <a:xfrm>
              <a:off x="2906784" y="4761095"/>
              <a:ext cx="16012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Reza </a:t>
              </a:r>
            </a:p>
            <a:p>
              <a:pPr algn="ctr"/>
              <a:r>
                <a:rPr lang="de-AT" sz="2000" b="1" dirty="0" err="1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Shokri</a:t>
              </a:r>
              <a:r>
                <a:rPr lang="de-AT" sz="2000" b="1" dirty="0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, </a:t>
              </a:r>
              <a:r>
                <a:rPr lang="de-AT" sz="2000" b="1" dirty="0" err="1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Bsc</a:t>
              </a:r>
              <a:r>
                <a:rPr lang="de-AT" sz="2000" b="1" dirty="0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.</a:t>
              </a:r>
              <a:endParaRPr lang="de-AT" b="1" dirty="0">
                <a:solidFill>
                  <a:schemeClr val="bg1"/>
                </a:solidFill>
                <a:latin typeface="Futura Std Book" panose="020B0502020204020303" pitchFamily="34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1A496BE1-7C69-4ABA-9D3E-68DD126BCAAE}"/>
              </a:ext>
            </a:extLst>
          </p:cNvPr>
          <p:cNvGrpSpPr/>
          <p:nvPr/>
        </p:nvGrpSpPr>
        <p:grpSpPr>
          <a:xfrm>
            <a:off x="7903406" y="583795"/>
            <a:ext cx="1800000" cy="2903155"/>
            <a:chOff x="9627806" y="2558821"/>
            <a:chExt cx="1800000" cy="2903155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4E2673A5-3DB1-4EE8-BE50-4C5A92906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27806" y="2558821"/>
              <a:ext cx="1800000" cy="1800001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A01B8A34-19BD-44DD-9EFC-6EC0FA23E349}"/>
                </a:ext>
              </a:extLst>
            </p:cNvPr>
            <p:cNvSpPr txBox="1"/>
            <p:nvPr/>
          </p:nvSpPr>
          <p:spPr>
            <a:xfrm>
              <a:off x="10193106" y="4416513"/>
              <a:ext cx="719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solidFill>
                    <a:schemeClr val="bg1"/>
                  </a:solidFill>
                  <a:latin typeface="Futura Std Light" panose="020B0402020204020303" pitchFamily="34" charset="0"/>
                  <a:ea typeface="Roboto" panose="02000000000000000000" pitchFamily="2" charset="0"/>
                </a:rPr>
                <a:t>CEO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1A34B88-1DEA-45CB-84DE-7E52C3AE15E6}"/>
                </a:ext>
              </a:extLst>
            </p:cNvPr>
            <p:cNvSpPr txBox="1"/>
            <p:nvPr/>
          </p:nvSpPr>
          <p:spPr>
            <a:xfrm>
              <a:off x="9829750" y="4754090"/>
              <a:ext cx="1402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Kevin </a:t>
              </a:r>
            </a:p>
            <a:p>
              <a:pPr algn="ctr"/>
              <a:r>
                <a:rPr lang="de-AT" sz="2000" b="1" dirty="0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Riedl, </a:t>
              </a:r>
              <a:r>
                <a:rPr lang="de-AT" sz="2000" b="1" dirty="0" err="1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Bsc</a:t>
              </a:r>
              <a:r>
                <a:rPr lang="de-AT" sz="2000" b="1" dirty="0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.</a:t>
              </a:r>
              <a:endParaRPr lang="de-AT" b="1" dirty="0">
                <a:solidFill>
                  <a:schemeClr val="bg1"/>
                </a:solidFill>
                <a:latin typeface="Futura Std Book" panose="020B0502020204020303" pitchFamily="34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9CE19CB7-ACA3-4A96-BAED-42B06A7735D6}"/>
              </a:ext>
            </a:extLst>
          </p:cNvPr>
          <p:cNvGrpSpPr/>
          <p:nvPr/>
        </p:nvGrpSpPr>
        <p:grpSpPr>
          <a:xfrm>
            <a:off x="4989414" y="440143"/>
            <a:ext cx="1800000" cy="2918083"/>
            <a:chOff x="491926" y="2486703"/>
            <a:chExt cx="1800000" cy="2918083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8006BA5B-AC06-490C-B2CC-903BA5D91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1926" y="2486703"/>
              <a:ext cx="1800000" cy="1800000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B699860-6237-446A-ABD0-75454170D262}"/>
                </a:ext>
              </a:extLst>
            </p:cNvPr>
            <p:cNvSpPr txBox="1"/>
            <p:nvPr/>
          </p:nvSpPr>
          <p:spPr>
            <a:xfrm>
              <a:off x="1033965" y="4365502"/>
              <a:ext cx="715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solidFill>
                    <a:schemeClr val="bg1"/>
                  </a:solidFill>
                  <a:latin typeface="Futura Std Light" panose="020B0402020204020303" pitchFamily="34" charset="0"/>
                  <a:ea typeface="Roboto" panose="02000000000000000000" pitchFamily="2" charset="0"/>
                </a:rPr>
                <a:t>CTO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14B2559-D1AE-44D3-88F8-953E89D131ED}"/>
                </a:ext>
              </a:extLst>
            </p:cNvPr>
            <p:cNvSpPr txBox="1"/>
            <p:nvPr/>
          </p:nvSpPr>
          <p:spPr>
            <a:xfrm>
              <a:off x="738073" y="4696900"/>
              <a:ext cx="1402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Christof </a:t>
              </a:r>
            </a:p>
            <a:p>
              <a:pPr algn="ctr"/>
              <a:r>
                <a:rPr lang="de-AT" sz="2000" b="1" dirty="0" err="1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Jori</a:t>
              </a:r>
              <a:endParaRPr lang="de-AT" b="1" dirty="0">
                <a:solidFill>
                  <a:schemeClr val="bg1"/>
                </a:solidFill>
                <a:latin typeface="Futura Std Book" panose="020B0502020204020303" pitchFamily="34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EE8BBDC-3446-497C-B277-D804172AE997}"/>
              </a:ext>
            </a:extLst>
          </p:cNvPr>
          <p:cNvGrpSpPr/>
          <p:nvPr/>
        </p:nvGrpSpPr>
        <p:grpSpPr>
          <a:xfrm>
            <a:off x="2438167" y="274488"/>
            <a:ext cx="1900854" cy="2957775"/>
            <a:chOff x="5147925" y="2500800"/>
            <a:chExt cx="1900854" cy="2957775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840DA5FC-46F1-4ABF-A91F-301FEF6FC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98352" y="2500800"/>
              <a:ext cx="1800000" cy="1800001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BCFC2B1-AE8E-4B3C-9C26-A0C597CE8322}"/>
                </a:ext>
              </a:extLst>
            </p:cNvPr>
            <p:cNvSpPr txBox="1"/>
            <p:nvPr/>
          </p:nvSpPr>
          <p:spPr>
            <a:xfrm>
              <a:off x="5752624" y="4379599"/>
              <a:ext cx="664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solidFill>
                    <a:schemeClr val="bg1"/>
                  </a:solidFill>
                  <a:latin typeface="Futura Std Light" panose="020B0402020204020303" pitchFamily="34" charset="0"/>
                  <a:ea typeface="Roboto" panose="02000000000000000000" pitchFamily="2" charset="0"/>
                </a:rPr>
                <a:t>CFO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AD3D3165-6F83-4319-AF6D-E50EA7E73F15}"/>
                </a:ext>
              </a:extLst>
            </p:cNvPr>
            <p:cNvSpPr txBox="1"/>
            <p:nvPr/>
          </p:nvSpPr>
          <p:spPr>
            <a:xfrm>
              <a:off x="5147925" y="4750689"/>
              <a:ext cx="19008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Ing. Daniel </a:t>
              </a:r>
            </a:p>
            <a:p>
              <a:pPr algn="ctr"/>
              <a:r>
                <a:rPr lang="de-AT" sz="2000" b="1" dirty="0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Gosterxeier</a:t>
              </a:r>
              <a:endParaRPr lang="de-AT" b="1" dirty="0">
                <a:solidFill>
                  <a:schemeClr val="bg1"/>
                </a:solidFill>
                <a:latin typeface="Futura Std Book" panose="020B0502020204020303" pitchFamily="34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82C66102-4565-4D85-92FD-EB27570521BD}"/>
              </a:ext>
            </a:extLst>
          </p:cNvPr>
          <p:cNvGrpSpPr/>
          <p:nvPr/>
        </p:nvGrpSpPr>
        <p:grpSpPr>
          <a:xfrm>
            <a:off x="334831" y="596959"/>
            <a:ext cx="1800000" cy="2962398"/>
            <a:chOff x="7403115" y="2484277"/>
            <a:chExt cx="1800000" cy="2962398"/>
          </a:xfrm>
        </p:grpSpPr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348E885-8EBF-4CDC-A241-93CF9CFB2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3115" y="2484277"/>
              <a:ext cx="1800000" cy="1800000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1C9C90DE-1E17-42B4-A8FD-D489E5B28BFB}"/>
                </a:ext>
              </a:extLst>
            </p:cNvPr>
            <p:cNvSpPr txBox="1"/>
            <p:nvPr/>
          </p:nvSpPr>
          <p:spPr>
            <a:xfrm>
              <a:off x="7895650" y="4380485"/>
              <a:ext cx="814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solidFill>
                    <a:schemeClr val="bg1"/>
                  </a:solidFill>
                  <a:latin typeface="Futura Std Light" panose="020B0402020204020303" pitchFamily="34" charset="0"/>
                  <a:ea typeface="Roboto" panose="02000000000000000000" pitchFamily="2" charset="0"/>
                </a:rPr>
                <a:t>CMO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DE566402-4B83-4635-AEF2-277B3B1E1F73}"/>
                </a:ext>
              </a:extLst>
            </p:cNvPr>
            <p:cNvSpPr txBox="1"/>
            <p:nvPr/>
          </p:nvSpPr>
          <p:spPr>
            <a:xfrm>
              <a:off x="7546568" y="4738789"/>
              <a:ext cx="1513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Mariella </a:t>
              </a:r>
            </a:p>
            <a:p>
              <a:pPr algn="ctr"/>
              <a:r>
                <a:rPr lang="de-AT" sz="2000" b="1" dirty="0" err="1">
                  <a:solidFill>
                    <a:schemeClr val="bg1"/>
                  </a:solidFill>
                  <a:latin typeface="Futura Std Book" panose="020B0502020204020303" pitchFamily="34" charset="0"/>
                  <a:ea typeface="Roboto Black" panose="02000000000000000000" pitchFamily="2" charset="0"/>
                </a:rPr>
                <a:t>Galneder</a:t>
              </a:r>
              <a:endParaRPr lang="de-AT" b="1" dirty="0">
                <a:solidFill>
                  <a:schemeClr val="bg1"/>
                </a:solidFill>
                <a:latin typeface="Futura Std Book" panose="020B0502020204020303" pitchFamily="34" charset="0"/>
                <a:ea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4685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91D64F-300C-4963-ADFC-11A029CBD5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2588D7F-2843-4FB9-8935-ACE98FD8F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962" y="2703870"/>
            <a:ext cx="11128076" cy="1450258"/>
          </a:xfrm>
        </p:spPr>
        <p:txBody>
          <a:bodyPr>
            <a:normAutofit/>
          </a:bodyPr>
          <a:lstStyle/>
          <a:p>
            <a:r>
              <a:rPr lang="de-AT" sz="8000" dirty="0">
                <a:solidFill>
                  <a:srgbClr val="FFFFFF"/>
                </a:solidFill>
              </a:rPr>
              <a:t>Bring‘ Farbe in die Welt</a:t>
            </a:r>
          </a:p>
        </p:txBody>
      </p:sp>
    </p:spTree>
    <p:extLst>
      <p:ext uri="{BB962C8B-B14F-4D97-AF65-F5344CB8AC3E}">
        <p14:creationId xmlns:p14="http://schemas.microsoft.com/office/powerpoint/2010/main" val="974605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Person, drinnen, Mann, Tisch enthält.&#10;&#10;Automatisch generierte Beschreibung">
            <a:extLst>
              <a:ext uri="{FF2B5EF4-FFF2-40B4-BE49-F238E27FC236}">
                <a16:creationId xmlns:a16="http://schemas.microsoft.com/office/drawing/2014/main" id="{6F6C4170-752C-4B1A-B80B-A8DAB5E04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2" descr="DigiPuls, Oliver Feldkircher">
            <a:extLst>
              <a:ext uri="{FF2B5EF4-FFF2-40B4-BE49-F238E27FC236}">
                <a16:creationId xmlns:a16="http://schemas.microsoft.com/office/drawing/2014/main" id="{BB9242F7-1AF2-4FB9-9003-B3FCA82A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3603" y="2530938"/>
            <a:ext cx="1440000" cy="144000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nncubator, Innsbruck (WiFi, Tyrol)">
            <a:extLst>
              <a:ext uri="{FF2B5EF4-FFF2-40B4-BE49-F238E27FC236}">
                <a16:creationId xmlns:a16="http://schemas.microsoft.com/office/drawing/2014/main" id="{5FD8C3F0-1C78-40AF-B566-A2E3A8B68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8889" y="4607666"/>
            <a:ext cx="1440000" cy="144000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etup, Innsbruck (Kulturbäckerei)">
            <a:extLst>
              <a:ext uri="{FF2B5EF4-FFF2-40B4-BE49-F238E27FC236}">
                <a16:creationId xmlns:a16="http://schemas.microsoft.com/office/drawing/2014/main" id="{B4C1ACEE-8E47-4411-AC23-EC40F2B0F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9424" y="4451657"/>
            <a:ext cx="1440000" cy="144000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EMIT, Innsbruck">
            <a:extLst>
              <a:ext uri="{FF2B5EF4-FFF2-40B4-BE49-F238E27FC236}">
                <a16:creationId xmlns:a16="http://schemas.microsoft.com/office/drawing/2014/main" id="{2E8E621E-08E4-45D2-892E-91928B187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7275" y="656156"/>
            <a:ext cx="1440000" cy="144000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WIA, World Impact Alliance">
            <a:extLst>
              <a:ext uri="{FF2B5EF4-FFF2-40B4-BE49-F238E27FC236}">
                <a16:creationId xmlns:a16="http://schemas.microsoft.com/office/drawing/2014/main" id="{F34B8CF1-E567-4CEB-BFF6-B56C3289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1235" y="718403"/>
            <a:ext cx="1440000" cy="144000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nndisus">
            <a:extLst>
              <a:ext uri="{FF2B5EF4-FFF2-40B4-BE49-F238E27FC236}">
                <a16:creationId xmlns:a16="http://schemas.microsoft.com/office/drawing/2014/main" id="{8D8D0029-25F8-43FD-83D1-75D2D417D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914" y="2876795"/>
            <a:ext cx="1440000" cy="144000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BusinessFragen">
            <a:extLst>
              <a:ext uri="{FF2B5EF4-FFF2-40B4-BE49-F238E27FC236}">
                <a16:creationId xmlns:a16="http://schemas.microsoft.com/office/drawing/2014/main" id="{BB020196-2875-432B-9F1D-917D937E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972" y="3167666"/>
            <a:ext cx="1440000" cy="144000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2435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Szene, drinnen, Raum enthält.&#10;&#10;Automatisch generierte Beschreibung">
            <a:extLst>
              <a:ext uri="{FF2B5EF4-FFF2-40B4-BE49-F238E27FC236}">
                <a16:creationId xmlns:a16="http://schemas.microsoft.com/office/drawing/2014/main" id="{0D368DAA-DBF5-40E4-A8E1-9FBAC387E0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50" name="Picture 2" descr="Adventure X - Innsbruck">
            <a:extLst>
              <a:ext uri="{FF2B5EF4-FFF2-40B4-BE49-F238E27FC236}">
                <a16:creationId xmlns:a16="http://schemas.microsoft.com/office/drawing/2014/main" id="{3D9F2ACA-A76A-4E89-9FF2-6B4F537BB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6633" y="734789"/>
            <a:ext cx="3840000" cy="2160000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ady Awards - Kufstein, Tyrol">
            <a:extLst>
              <a:ext uri="{FF2B5EF4-FFF2-40B4-BE49-F238E27FC236}">
                <a16:creationId xmlns:a16="http://schemas.microsoft.com/office/drawing/2014/main" id="{903AD029-2152-4F10-9478-00900DA60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6967" y="689823"/>
            <a:ext cx="3758400" cy="2160000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haltend, Frau, tragen, Mädchen enthält.&#10;&#10;Automatisch generierte Beschreibung">
            <a:extLst>
              <a:ext uri="{FF2B5EF4-FFF2-40B4-BE49-F238E27FC236}">
                <a16:creationId xmlns:a16="http://schemas.microsoft.com/office/drawing/2014/main" id="{E896EFE4-75F2-46B1-A577-F708F379B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1600" y="3963212"/>
            <a:ext cx="3628800" cy="2268000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882263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Straße, draußen, Land enthält.&#10;&#10;Automatisch generierte Beschreibung">
            <a:extLst>
              <a:ext uri="{FF2B5EF4-FFF2-40B4-BE49-F238E27FC236}">
                <a16:creationId xmlns:a16="http://schemas.microsoft.com/office/drawing/2014/main" id="{AD68F82F-FA94-4D25-835D-7B905ED4AA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620" y="0"/>
            <a:ext cx="12224620" cy="6858000"/>
          </a:xfrm>
          <a:prstGeom prst="rect">
            <a:avLst/>
          </a:prstGeom>
        </p:spPr>
      </p:pic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8E7355F-65F8-4B83-94E0-166BE69AC7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411475"/>
              </p:ext>
            </p:extLst>
          </p:nvPr>
        </p:nvGraphicFramePr>
        <p:xfrm>
          <a:off x="2032000" y="1690688"/>
          <a:ext cx="8128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DD880C30-4C3A-45C0-9996-035BE9305944}"/>
              </a:ext>
            </a:extLst>
          </p:cNvPr>
          <p:cNvSpPr txBox="1">
            <a:spLocks/>
          </p:cNvSpPr>
          <p:nvPr/>
        </p:nvSpPr>
        <p:spPr>
          <a:xfrm>
            <a:off x="838200" y="442370"/>
            <a:ext cx="10515600" cy="805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r>
              <a:rPr lang="de-DE" b="1" dirty="0">
                <a:solidFill>
                  <a:schemeClr val="bg1"/>
                </a:solidFill>
              </a:rPr>
              <a:t>Bisherige Meilensteine</a:t>
            </a:r>
          </a:p>
        </p:txBody>
      </p:sp>
    </p:spTree>
    <p:extLst>
      <p:ext uri="{BB962C8B-B14F-4D97-AF65-F5344CB8AC3E}">
        <p14:creationId xmlns:p14="http://schemas.microsoft.com/office/powerpoint/2010/main" val="328252083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Person, drinnen, Tisch, Mann enthält.&#10;&#10;Automatisch generierte Beschreibung">
            <a:extLst>
              <a:ext uri="{FF2B5EF4-FFF2-40B4-BE49-F238E27FC236}">
                <a16:creationId xmlns:a16="http://schemas.microsoft.com/office/drawing/2014/main" id="{3C5B00FD-E71B-4261-9E91-0C7F9228E1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" y="-635001"/>
            <a:ext cx="12191432" cy="8127621"/>
          </a:xfrm>
          <a:prstGeom prst="rect">
            <a:avLst/>
          </a:prstGeom>
        </p:spPr>
      </p:pic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8E7355F-65F8-4B83-94E0-166BE69AC7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5918689"/>
              </p:ext>
            </p:extLst>
          </p:nvPr>
        </p:nvGraphicFramePr>
        <p:xfrm>
          <a:off x="2032000" y="1690688"/>
          <a:ext cx="8128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A448E1AB-8B88-4731-A97C-41C7D416E821}"/>
              </a:ext>
            </a:extLst>
          </p:cNvPr>
          <p:cNvSpPr txBox="1">
            <a:spLocks/>
          </p:cNvSpPr>
          <p:nvPr/>
        </p:nvSpPr>
        <p:spPr>
          <a:xfrm>
            <a:off x="838200" y="500499"/>
            <a:ext cx="10515600" cy="685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r>
              <a:rPr lang="de-DE" b="1" dirty="0">
                <a:solidFill>
                  <a:schemeClr val="bg1"/>
                </a:solidFill>
              </a:rPr>
              <a:t>Nächste Schritte</a:t>
            </a:r>
          </a:p>
        </p:txBody>
      </p:sp>
    </p:spTree>
    <p:extLst>
      <p:ext uri="{BB962C8B-B14F-4D97-AF65-F5344CB8AC3E}">
        <p14:creationId xmlns:p14="http://schemas.microsoft.com/office/powerpoint/2010/main" val="301207885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855D194-81D4-4207-9772-3AA4E92E3D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D5316D07-5AE8-4D73-B712-68C506EE5BCC}"/>
              </a:ext>
            </a:extLst>
          </p:cNvPr>
          <p:cNvSpPr txBox="1">
            <a:spLocks/>
          </p:cNvSpPr>
          <p:nvPr/>
        </p:nvSpPr>
        <p:spPr>
          <a:xfrm>
            <a:off x="0" y="2944024"/>
            <a:ext cx="12192000" cy="9699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de-AT" sz="6000" b="1" dirty="0">
                <a:solidFill>
                  <a:schemeClr val="bg1"/>
                </a:solidFill>
              </a:rPr>
              <a:t>Wie kam es dazu?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28496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Person, Gras, klein enthält.&#10;&#10;Automatisch generierte Beschreibung">
            <a:extLst>
              <a:ext uri="{FF2B5EF4-FFF2-40B4-BE49-F238E27FC236}">
                <a16:creationId xmlns:a16="http://schemas.microsoft.com/office/drawing/2014/main" id="{940EEDAB-52C6-4D68-BA86-21400152C3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CADC313-FCA2-45D1-976C-4BAE41F16C3F}"/>
              </a:ext>
            </a:extLst>
          </p:cNvPr>
          <p:cNvSpPr txBox="1">
            <a:spLocks/>
          </p:cNvSpPr>
          <p:nvPr/>
        </p:nvSpPr>
        <p:spPr>
          <a:xfrm>
            <a:off x="0" y="2944024"/>
            <a:ext cx="12192000" cy="9699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de-AT" sz="6000" b="1" dirty="0">
                <a:solidFill>
                  <a:schemeClr val="bg1"/>
                </a:solidFill>
              </a:rPr>
              <a:t>Was brauchen wir?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8453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C8681E9-BD14-4223-9185-158EA52375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9027998-6BA1-4BD1-946A-4682A12A0E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8611" y="4322116"/>
            <a:ext cx="4794671" cy="13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86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Baum, Wald, Gras enthält.&#10;&#10;Automatisch generierte Beschreibung">
            <a:extLst>
              <a:ext uri="{FF2B5EF4-FFF2-40B4-BE49-F238E27FC236}">
                <a16:creationId xmlns:a16="http://schemas.microsoft.com/office/drawing/2014/main" id="{8E6A7212-DA50-44AC-83B4-C51DA2D5B0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3" name="Grafik 32" descr="Ein Bild, das Gebäude, groß, Fenster, Uhr enthält.&#10;&#10;Automatisch generierte Beschreibung">
            <a:extLst>
              <a:ext uri="{FF2B5EF4-FFF2-40B4-BE49-F238E27FC236}">
                <a16:creationId xmlns:a16="http://schemas.microsoft.com/office/drawing/2014/main" id="{8D1BA770-0E68-4CC3-B1A1-7D6C5B376E1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958" y="548730"/>
            <a:ext cx="720000" cy="720000"/>
          </a:xfrm>
          <a:prstGeom prst="rect">
            <a:avLst/>
          </a:prstGeom>
        </p:spPr>
      </p:pic>
      <p:pic>
        <p:nvPicPr>
          <p:cNvPr id="35" name="Grafik 34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8AE673B6-147D-45B3-957F-E9BBE7BCBA3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958" y="1808865"/>
            <a:ext cx="720000" cy="720000"/>
          </a:xfrm>
          <a:prstGeom prst="rect">
            <a:avLst/>
          </a:prstGeom>
        </p:spPr>
      </p:pic>
      <p:pic>
        <p:nvPicPr>
          <p:cNvPr id="37" name="Grafik 3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E75821F2-5776-4BA5-8D18-0A01410D9B3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958" y="4329135"/>
            <a:ext cx="720000" cy="720000"/>
          </a:xfrm>
          <a:prstGeom prst="rect">
            <a:avLst/>
          </a:prstGeom>
        </p:spPr>
      </p:pic>
      <p:pic>
        <p:nvPicPr>
          <p:cNvPr id="39" name="Grafik 38" descr="Ein Bild, das Licht, Zeichnung enthält.&#10;&#10;Automatisch generierte Beschreibung">
            <a:extLst>
              <a:ext uri="{FF2B5EF4-FFF2-40B4-BE49-F238E27FC236}">
                <a16:creationId xmlns:a16="http://schemas.microsoft.com/office/drawing/2014/main" id="{91EADE2A-05DB-49C1-9435-666756FAF4D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958" y="5589270"/>
            <a:ext cx="720000" cy="720000"/>
          </a:xfrm>
          <a:prstGeom prst="rect">
            <a:avLst/>
          </a:prstGeom>
        </p:spPr>
      </p:pic>
      <p:pic>
        <p:nvPicPr>
          <p:cNvPr id="41" name="Grafik 4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0053F15-367C-4C27-B25F-4134EA2ECAA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958" y="3069000"/>
            <a:ext cx="720000" cy="720000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9F5E0B7C-C907-49D7-BD0C-D9996BFA68B4}"/>
              </a:ext>
            </a:extLst>
          </p:cNvPr>
          <p:cNvSpPr txBox="1"/>
          <p:nvPr/>
        </p:nvSpPr>
        <p:spPr>
          <a:xfrm>
            <a:off x="5634990" y="631731"/>
            <a:ext cx="4217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000" b="1" dirty="0">
                <a:solidFill>
                  <a:schemeClr val="bg1"/>
                </a:solidFill>
                <a:latin typeface="Futura Std Book" panose="020B0502020204020303" pitchFamily="34" charset="0"/>
              </a:rPr>
              <a:t>www.wavect.io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5D1BFE4-94E4-4D68-B9D6-20712CAF4B2E}"/>
              </a:ext>
            </a:extLst>
          </p:cNvPr>
          <p:cNvSpPr txBox="1"/>
          <p:nvPr/>
        </p:nvSpPr>
        <p:spPr>
          <a:xfrm>
            <a:off x="5634990" y="1886151"/>
            <a:ext cx="4217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000" b="1" dirty="0">
                <a:solidFill>
                  <a:schemeClr val="bg1"/>
                </a:solidFill>
                <a:latin typeface="Futura Std Book" panose="020B0502020204020303" pitchFamily="34" charset="0"/>
              </a:rPr>
              <a:t>office@wavect.io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273F727-9DDC-472B-997B-6F4F87708A37}"/>
              </a:ext>
            </a:extLst>
          </p:cNvPr>
          <p:cNvSpPr txBox="1"/>
          <p:nvPr/>
        </p:nvSpPr>
        <p:spPr>
          <a:xfrm>
            <a:off x="5634990" y="3140571"/>
            <a:ext cx="4217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000" b="1" dirty="0">
                <a:solidFill>
                  <a:schemeClr val="bg1"/>
                </a:solidFill>
                <a:latin typeface="Futura Std Book" panose="020B0502020204020303" pitchFamily="34" charset="0"/>
              </a:rPr>
              <a:t>@</a:t>
            </a:r>
            <a:r>
              <a:rPr lang="de-AT" sz="3000" b="1" dirty="0" err="1">
                <a:solidFill>
                  <a:schemeClr val="bg1"/>
                </a:solidFill>
                <a:latin typeface="Futura Std Book" panose="020B0502020204020303" pitchFamily="34" charset="0"/>
              </a:rPr>
              <a:t>Wavect</a:t>
            </a:r>
            <a:r>
              <a:rPr lang="de-AT" sz="3000" b="1" dirty="0">
                <a:solidFill>
                  <a:schemeClr val="bg1"/>
                </a:solidFill>
                <a:latin typeface="Futura Std Book" panose="020B0502020204020303" pitchFamily="34" charset="0"/>
              </a:rPr>
              <a:t> - Austria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85FDA6B-374A-425F-BE66-66421F27FA30}"/>
              </a:ext>
            </a:extLst>
          </p:cNvPr>
          <p:cNvSpPr txBox="1"/>
          <p:nvPr/>
        </p:nvSpPr>
        <p:spPr>
          <a:xfrm>
            <a:off x="5634990" y="4412136"/>
            <a:ext cx="4217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000" b="1" dirty="0">
                <a:solidFill>
                  <a:schemeClr val="bg1"/>
                </a:solidFill>
                <a:latin typeface="Futura Std Book" panose="020B0502020204020303" pitchFamily="34" charset="0"/>
              </a:rPr>
              <a:t>@</a:t>
            </a:r>
            <a:r>
              <a:rPr lang="de-AT" sz="3000" b="1" dirty="0" err="1">
                <a:solidFill>
                  <a:schemeClr val="bg1"/>
                </a:solidFill>
                <a:latin typeface="Futura Std Book" panose="020B0502020204020303" pitchFamily="34" charset="0"/>
              </a:rPr>
              <a:t>Wavect</a:t>
            </a:r>
            <a:endParaRPr lang="de-AT" sz="3000" b="1" dirty="0">
              <a:solidFill>
                <a:schemeClr val="bg1"/>
              </a:solidFill>
              <a:latin typeface="Futura Std Book" panose="020B0502020204020303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D33D824-2E9F-4CFB-A17B-733FF089195F}"/>
              </a:ext>
            </a:extLst>
          </p:cNvPr>
          <p:cNvSpPr txBox="1"/>
          <p:nvPr/>
        </p:nvSpPr>
        <p:spPr>
          <a:xfrm>
            <a:off x="5634990" y="5672271"/>
            <a:ext cx="4217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000" b="1" dirty="0">
                <a:solidFill>
                  <a:schemeClr val="bg1"/>
                </a:solidFill>
                <a:latin typeface="Futura Std Book" panose="020B0502020204020303" pitchFamily="34" charset="0"/>
              </a:rPr>
              <a:t>@Wavect.io</a:t>
            </a:r>
          </a:p>
        </p:txBody>
      </p:sp>
    </p:spTree>
    <p:extLst>
      <p:ext uri="{BB962C8B-B14F-4D97-AF65-F5344CB8AC3E}">
        <p14:creationId xmlns:p14="http://schemas.microsoft.com/office/powerpoint/2010/main" val="45197472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8117D3A-03B1-450E-8E9B-F4FE27284C45}"/>
              </a:ext>
            </a:extLst>
          </p:cNvPr>
          <p:cNvSpPr txBox="1"/>
          <p:nvPr/>
        </p:nvSpPr>
        <p:spPr>
          <a:xfrm>
            <a:off x="1851949" y="1169043"/>
            <a:ext cx="6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Challenge </a:t>
            </a:r>
            <a:r>
              <a:rPr lang="de-AT" dirty="0" err="1"/>
              <a:t>beispiele</a:t>
            </a:r>
            <a:r>
              <a:rPr lang="de-AT" dirty="0"/>
              <a:t> hier</a:t>
            </a:r>
          </a:p>
        </p:txBody>
      </p:sp>
    </p:spTree>
    <p:extLst>
      <p:ext uri="{BB962C8B-B14F-4D97-AF65-F5344CB8AC3E}">
        <p14:creationId xmlns:p14="http://schemas.microsoft.com/office/powerpoint/2010/main" val="279031363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7A9B7-8E94-43CC-84D7-D79F1F57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b="1" dirty="0"/>
              <a:t>Skalierbarkeit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24938891-18D6-492B-9433-E1F57FA879A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13841099"/>
              </p:ext>
            </p:extLst>
          </p:nvPr>
        </p:nvGraphicFramePr>
        <p:xfrm>
          <a:off x="839788" y="1397479"/>
          <a:ext cx="10512424" cy="4792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77069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draußen, Rauch, Feuer, Mann enthält.&#10;&#10;Automatisch generierte Beschreibung">
            <a:extLst>
              <a:ext uri="{FF2B5EF4-FFF2-40B4-BE49-F238E27FC236}">
                <a16:creationId xmlns:a16="http://schemas.microsoft.com/office/drawing/2014/main" id="{E4FBFA14-167B-4548-A64A-75F77EF79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FEEC2C43-3D6A-497D-8115-DC1EC719EBEF}"/>
              </a:ext>
            </a:extLst>
          </p:cNvPr>
          <p:cNvSpPr txBox="1">
            <a:spLocks/>
          </p:cNvSpPr>
          <p:nvPr/>
        </p:nvSpPr>
        <p:spPr>
          <a:xfrm>
            <a:off x="1524000" y="2692004"/>
            <a:ext cx="9144000" cy="1473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de-AT" sz="8000" b="1" dirty="0">
                <a:solidFill>
                  <a:srgbClr val="FFFFFF"/>
                </a:solidFill>
                <a:latin typeface="Futura Std Book" panose="020B0502020204020303" pitchFamily="34" charset="0"/>
                <a:ea typeface="+mj-ea"/>
              </a:rPr>
              <a:t>Werde ein Held</a:t>
            </a:r>
          </a:p>
        </p:txBody>
      </p:sp>
    </p:spTree>
    <p:extLst>
      <p:ext uri="{BB962C8B-B14F-4D97-AF65-F5344CB8AC3E}">
        <p14:creationId xmlns:p14="http://schemas.microsoft.com/office/powerpoint/2010/main" val="3847652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ras, Briefpapier, draußen, klein enthält.&#10;&#10;Automatisch generierte Beschreibung">
            <a:extLst>
              <a:ext uri="{FF2B5EF4-FFF2-40B4-BE49-F238E27FC236}">
                <a16:creationId xmlns:a16="http://schemas.microsoft.com/office/drawing/2014/main" id="{AC9510A2-1DD5-43AD-830A-92CDA330E0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02" b="18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3AA4452-5699-4AD7-84E8-0FE3F10F9CC9}"/>
              </a:ext>
            </a:extLst>
          </p:cNvPr>
          <p:cNvSpPr txBox="1">
            <a:spLocks/>
          </p:cNvSpPr>
          <p:nvPr/>
        </p:nvSpPr>
        <p:spPr>
          <a:xfrm>
            <a:off x="0" y="2944024"/>
            <a:ext cx="12192000" cy="9699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de-AT" sz="6000" b="1" dirty="0">
                <a:solidFill>
                  <a:schemeClr val="bg1"/>
                </a:solidFill>
              </a:rPr>
              <a:t>Greenwashing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899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051DCA-6124-4421-9081-A0D5F6B6C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85FD1214-87FE-445C-A8F5-E7725DC77CF8}"/>
              </a:ext>
            </a:extLst>
          </p:cNvPr>
          <p:cNvSpPr txBox="1">
            <a:spLocks/>
          </p:cNvSpPr>
          <p:nvPr/>
        </p:nvSpPr>
        <p:spPr>
          <a:xfrm>
            <a:off x="0" y="2944024"/>
            <a:ext cx="12192000" cy="9699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de-AT" sz="6000" b="1" dirty="0">
                <a:solidFill>
                  <a:schemeClr val="bg1"/>
                </a:solidFill>
              </a:rPr>
              <a:t>Revenue Streams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6688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65BD249-4E29-4082-ABFB-57AA68A4CC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EC561F-FE5D-4EF0-954D-615CE35B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3150"/>
            <a:ext cx="12192000" cy="15372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</a:rPr>
              <a:t>Personalisiertes CSR</a:t>
            </a:r>
            <a:br>
              <a:rPr lang="de-AT" sz="6000" b="1" dirty="0">
                <a:solidFill>
                  <a:schemeClr val="bg1"/>
                </a:solidFill>
              </a:rPr>
            </a:br>
            <a:r>
              <a:rPr lang="de-AT" sz="3200" dirty="0">
                <a:solidFill>
                  <a:schemeClr val="bg1"/>
                </a:solidFill>
                <a:latin typeface="Futura Std Light" panose="020B0402020204020303" pitchFamily="34" charset="0"/>
                <a:ea typeface="Roboto" panose="02000000000000000000" pitchFamily="2" charset="0"/>
                <a:cs typeface="Roboto" panose="02000000000000000000" pitchFamily="2" charset="0"/>
              </a:rPr>
              <a:t>Passende Herausforderungen mit relevanten Preisen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30683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65BD249-4E29-4082-ABFB-57AA68A4CC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EC561F-FE5D-4EF0-954D-615CE35B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3150"/>
            <a:ext cx="12192000" cy="15372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</a:rPr>
              <a:t>Kostengünstiges CSR</a:t>
            </a:r>
            <a:br>
              <a:rPr lang="de-AT" sz="6000" b="1" dirty="0">
                <a:solidFill>
                  <a:schemeClr val="bg1"/>
                </a:solidFill>
              </a:rPr>
            </a:br>
            <a:r>
              <a:rPr lang="de-AT" sz="3200" dirty="0">
                <a:solidFill>
                  <a:schemeClr val="bg1"/>
                </a:solidFill>
                <a:latin typeface="Futura Std Light" panose="020B0402020204020303" pitchFamily="34" charset="0"/>
                <a:ea typeface="Roboto" panose="02000000000000000000" pitchFamily="2" charset="0"/>
                <a:cs typeface="Roboto" panose="02000000000000000000" pitchFamily="2" charset="0"/>
              </a:rPr>
              <a:t>99,7 % der österreichischen Unternehmen sind KMUs</a:t>
            </a:r>
            <a:r>
              <a:rPr lang="de-AT" sz="3200" baseline="30000" dirty="0">
                <a:solidFill>
                  <a:schemeClr val="bg1"/>
                </a:solidFill>
                <a:latin typeface="Futura Std Light" panose="020B0402020204020303" pitchFamily="34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50797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außen, Straße, Schnee, Wasser enthält.&#10;&#10;Automatisch generierte Beschreibung">
            <a:extLst>
              <a:ext uri="{FF2B5EF4-FFF2-40B4-BE49-F238E27FC236}">
                <a16:creationId xmlns:a16="http://schemas.microsoft.com/office/drawing/2014/main" id="{B0DC270E-EBAF-4D50-B9F2-E720AEFF7B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BFB57-6217-44C5-B51C-FBEC3868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9655"/>
            <a:ext cx="10515600" cy="1965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3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“Sustainable products will be more and more in demand. A rising number of consumers conditionally choose products/services on ethical questions.” [3]</a:t>
            </a:r>
            <a:endParaRPr lang="de-AT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730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843FD9C-447D-467D-B381-7D2361DFFB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611205">
            <a:off x="5733692" y="2241099"/>
            <a:ext cx="5838567" cy="38682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E36573-E717-49C0-A35E-C68728D3A559}"/>
              </a:ext>
            </a:extLst>
          </p:cNvPr>
          <p:cNvSpPr txBox="1"/>
          <p:nvPr/>
        </p:nvSpPr>
        <p:spPr>
          <a:xfrm>
            <a:off x="754380" y="1365408"/>
            <a:ext cx="5509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latin typeface="Futura Std Book" panose="020B0502020204020303" pitchFamily="34" charset="0"/>
                <a:ea typeface="Roboto Slab" pitchFamily="2" charset="0"/>
              </a:rPr>
              <a:t>Tue etwas Gutes &amp;</a:t>
            </a:r>
          </a:p>
          <a:p>
            <a:r>
              <a:rPr lang="de-AT" sz="3200" b="1" dirty="0">
                <a:latin typeface="Futura Std Book" panose="020B0502020204020303" pitchFamily="34" charset="0"/>
                <a:ea typeface="Roboto Slab" pitchFamily="2" charset="0"/>
              </a:rPr>
              <a:t>gewinne Preise basierend auf deinen Interessen!</a:t>
            </a:r>
          </a:p>
        </p:txBody>
      </p:sp>
    </p:spTree>
    <p:extLst>
      <p:ext uri="{BB962C8B-B14F-4D97-AF65-F5344CB8AC3E}">
        <p14:creationId xmlns:p14="http://schemas.microsoft.com/office/powerpoint/2010/main" val="15265278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BBB91-2607-FF4C-85A0-52C64B83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Unsere Vision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E37B15-72E6-0046-97D4-8B34DA127D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384" y="2879590"/>
            <a:ext cx="1459631" cy="14596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2514C4C-96FD-C34C-8F5A-18005B01213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7159" y="2641857"/>
            <a:ext cx="1935096" cy="19350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22B3129D-D4D2-7344-92E6-EDDDCDAAE62B}"/>
                  </a:ext>
                </a:extLst>
              </p14:cNvPr>
              <p14:cNvContentPartPr/>
              <p14:nvPr/>
            </p14:nvContentPartPr>
            <p14:xfrm>
              <a:off x="3023605" y="3153440"/>
              <a:ext cx="20520" cy="669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22B3129D-D4D2-7344-92E6-EDDDCDAAE6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4760" y="3144488"/>
                <a:ext cx="37856" cy="84506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E89B8B-BEA2-44CC-B4AC-641D6C5101B9}"/>
              </a:ext>
            </a:extLst>
          </p:cNvPr>
          <p:cNvGrpSpPr/>
          <p:nvPr/>
        </p:nvGrpSpPr>
        <p:grpSpPr>
          <a:xfrm>
            <a:off x="1805609" y="2879590"/>
            <a:ext cx="1459631" cy="1459631"/>
            <a:chOff x="1805609" y="2879590"/>
            <a:chExt cx="1459631" cy="145963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E191ADA-31EF-A34C-876A-54719A07A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5609" y="2879590"/>
              <a:ext cx="1459631" cy="145963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61E22453-8C60-584E-9245-719F86B97B66}"/>
                    </a:ext>
                  </a:extLst>
                </p14:cNvPr>
                <p14:cNvContentPartPr/>
                <p14:nvPr/>
              </p14:nvContentPartPr>
              <p14:xfrm>
                <a:off x="2419525" y="4094860"/>
                <a:ext cx="19440" cy="662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61E22453-8C60-584E-9245-719F86B97B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10525" y="4085860"/>
                  <a:ext cx="3708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55908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E3351-333F-42B1-BC2A-83EE2982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AT" dirty="0"/>
              <a:t>Wie funktioniert‘s?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D84862E-CAAC-4520-BDD9-380D12233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45331"/>
            <a:ext cx="12192000" cy="37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959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5BCA26F-878D-4FAC-A602-0367268450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9006"/>
            <a:ext cx="12192000" cy="7162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BFB57-6217-44C5-B51C-FBEC3868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392"/>
            <a:ext cx="10515600" cy="26512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“A brand’s image has a more specific influence on the customers’ perceptions of product and service quality while the company’s reputation has a broader influence on perceptions of customer value and customer loyalty.” [1]</a:t>
            </a:r>
            <a:endParaRPr lang="de-AT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2920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draußen, Gras, Säugetier, Tier enthält.&#10;&#10;Automatisch generierte Beschreibung">
            <a:extLst>
              <a:ext uri="{FF2B5EF4-FFF2-40B4-BE49-F238E27FC236}">
                <a16:creationId xmlns:a16="http://schemas.microsoft.com/office/drawing/2014/main" id="{FAEA875A-C67E-4EC0-849C-4552344C9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FDD3A8DB-DE2C-4E55-9C30-7B86863CAA58}"/>
              </a:ext>
            </a:extLst>
          </p:cNvPr>
          <p:cNvSpPr txBox="1">
            <a:spLocks/>
          </p:cNvSpPr>
          <p:nvPr/>
        </p:nvSpPr>
        <p:spPr>
          <a:xfrm>
            <a:off x="-20" y="2999823"/>
            <a:ext cx="12192000" cy="8583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FFFF"/>
                </a:solidFill>
              </a:rPr>
              <a:t>Die „Pain Points“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5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drinnen, suchend enthält.&#10;&#10;Automatisch generierte Beschreibung">
            <a:extLst>
              <a:ext uri="{FF2B5EF4-FFF2-40B4-BE49-F238E27FC236}">
                <a16:creationId xmlns:a16="http://schemas.microsoft.com/office/drawing/2014/main" id="{7418FE99-9898-42A1-94C4-D9EA182B24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5F19963-6A75-4835-9427-1A5DE27D345D}"/>
              </a:ext>
            </a:extLst>
          </p:cNvPr>
          <p:cNvSpPr txBox="1">
            <a:spLocks/>
          </p:cNvSpPr>
          <p:nvPr/>
        </p:nvSpPr>
        <p:spPr>
          <a:xfrm>
            <a:off x="0" y="2999824"/>
            <a:ext cx="12192000" cy="8583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Std Book" panose="020B0502020204020303" pitchFamily="34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de-AT" sz="6000" b="1" dirty="0">
                <a:solidFill>
                  <a:schemeClr val="bg1"/>
                </a:solidFill>
              </a:rPr>
              <a:t>Probleme der User</a:t>
            </a:r>
            <a:endParaRPr lang="de-AT" sz="6000" baseline="30000" dirty="0">
              <a:solidFill>
                <a:schemeClr val="bg1"/>
              </a:solidFill>
              <a:latin typeface="Futura Std Light" panose="020B04020202040203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041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pty_Template.pptx" id="{3C30EB12-61EE-461A-BA5F-B9838357A78E}" vid="{881C2B7F-C495-43F8-BCAD-3041C980930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2335</Words>
  <Application>Microsoft Office PowerPoint</Application>
  <PresentationFormat>Breitbild</PresentationFormat>
  <Paragraphs>220</Paragraphs>
  <Slides>34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Roboto</vt:lpstr>
      <vt:lpstr>Calibri</vt:lpstr>
      <vt:lpstr>Futura Std Light</vt:lpstr>
      <vt:lpstr>Futura Std Book</vt:lpstr>
      <vt:lpstr>Roboto Light</vt:lpstr>
      <vt:lpstr>Futura Std Medium</vt:lpstr>
      <vt:lpstr>Arial</vt:lpstr>
      <vt:lpstr>Wingdings</vt:lpstr>
      <vt:lpstr>Office</vt:lpstr>
      <vt:lpstr>PowerPoint-Präsentation</vt:lpstr>
      <vt:lpstr>Bring‘ Farbe in die Welt</vt:lpstr>
      <vt:lpstr>PowerPoint-Präsentation</vt:lpstr>
      <vt:lpstr>PowerPoint-Präsentation</vt:lpstr>
      <vt:lpstr>Unsere Vision</vt:lpstr>
      <vt:lpstr>Wie funktioniert‘s?</vt:lpstr>
      <vt:lpstr>“A brand’s image has a more specific influence on the customers’ perceptions of product and service quality while the company’s reputation has a broader influence on perceptions of customer value and customer loyalty.” [1]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“CSR leads to more customer attention and more positive emotions towards products, trademarks and enterprises.” [2]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Skalierbarkeit</vt:lpstr>
      <vt:lpstr>PowerPoint-Präsentation</vt:lpstr>
      <vt:lpstr>PowerPoint-Präsentation</vt:lpstr>
      <vt:lpstr>Personalisiertes CSR Passende Herausforderungen mit relevanten Preisen</vt:lpstr>
      <vt:lpstr>Kostengünstiges CSR 99,7 % der österreichischen Unternehmen sind KMUs1</vt:lpstr>
      <vt:lpstr>“Sustainable products will be more and more in demand. A rising number of consumers conditionally choose products/services on ethical questions.” [3]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Kevin Riedl</dc:creator>
  <cp:lastModifiedBy>Kevin Riedl</cp:lastModifiedBy>
  <cp:revision>4</cp:revision>
  <dcterms:created xsi:type="dcterms:W3CDTF">2020-03-06T10:47:38Z</dcterms:created>
  <dcterms:modified xsi:type="dcterms:W3CDTF">2020-03-06T10:51:42Z</dcterms:modified>
</cp:coreProperties>
</file>